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54" r:id="rId2"/>
    <p:sldId id="442" r:id="rId3"/>
    <p:sldId id="443" r:id="rId4"/>
    <p:sldId id="444" r:id="rId5"/>
    <p:sldId id="445" r:id="rId6"/>
    <p:sldId id="446" r:id="rId7"/>
    <p:sldId id="433" r:id="rId8"/>
    <p:sldId id="434" r:id="rId9"/>
    <p:sldId id="436" r:id="rId10"/>
    <p:sldId id="437" r:id="rId11"/>
    <p:sldId id="435" r:id="rId12"/>
    <p:sldId id="400" r:id="rId13"/>
    <p:sldId id="402" r:id="rId14"/>
    <p:sldId id="403" r:id="rId15"/>
    <p:sldId id="422" r:id="rId16"/>
    <p:sldId id="404" r:id="rId17"/>
  </p:sldIdLst>
  <p:sldSz cx="9144000" cy="6858000" type="screen4x3"/>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24" autoAdjust="0"/>
  </p:normalViewPr>
  <p:slideViewPr>
    <p:cSldViewPr>
      <p:cViewPr varScale="1">
        <p:scale>
          <a:sx n="81" d="100"/>
          <a:sy n="81" d="100"/>
        </p:scale>
        <p:origin x="1526" y="6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CE62D491-F6B7-435A-90C8-2D195876AEAD}" type="datetimeFigureOut">
              <a:rPr lang="nl-NL" smtClean="0"/>
              <a:pPr/>
              <a:t>22-9-2020</a:t>
            </a:fld>
            <a:endParaRPr lang="nl-NL"/>
          </a:p>
        </p:txBody>
      </p:sp>
      <p:sp>
        <p:nvSpPr>
          <p:cNvPr id="4" name="Tijdelijke aanduiding voor voettekst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E887A346-EFBE-46CD-A11C-14BDE5418409}" type="slidenum">
              <a:rPr lang="nl-NL" smtClean="0"/>
              <a:pPr/>
              <a:t>‹nr.›</a:t>
            </a:fld>
            <a:endParaRPr lang="nl-NL"/>
          </a:p>
        </p:txBody>
      </p:sp>
    </p:spTree>
    <p:extLst>
      <p:ext uri="{BB962C8B-B14F-4D97-AF65-F5344CB8AC3E}">
        <p14:creationId xmlns:p14="http://schemas.microsoft.com/office/powerpoint/2010/main" val="1781992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6F0C1EA5-CA57-45F3-BC0D-C27DF1B6C5FF}" type="datetimeFigureOut">
              <a:rPr lang="nl-NL" smtClean="0"/>
              <a:pPr/>
              <a:t>22-9-2020</a:t>
            </a:fld>
            <a:endParaRPr lang="nl-NL"/>
          </a:p>
        </p:txBody>
      </p:sp>
      <p:sp>
        <p:nvSpPr>
          <p:cNvPr id="4" name="Tijdelijke aanduiding voor dia-afbeelding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C00B107C-10C8-4663-840F-38DEE8B13666}" type="slidenum">
              <a:rPr lang="nl-NL" smtClean="0"/>
              <a:pPr/>
              <a:t>‹nr.›</a:t>
            </a:fld>
            <a:endParaRPr lang="nl-NL"/>
          </a:p>
        </p:txBody>
      </p:sp>
    </p:spTree>
    <p:extLst>
      <p:ext uri="{BB962C8B-B14F-4D97-AF65-F5344CB8AC3E}">
        <p14:creationId xmlns:p14="http://schemas.microsoft.com/office/powerpoint/2010/main" val="72838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4057F9-401C-4C11-8475-3E3C7471DBB4}" type="slidenum">
              <a:rPr lang="en-US" altLang="nl-NL" smtClean="0">
                <a:cs typeface="Arial" panose="020B0604020202020204" pitchFamily="34" charset="0"/>
              </a:rPr>
              <a:pPr/>
              <a:t>2</a:t>
            </a:fld>
            <a:endParaRPr lang="en-US" altLang="nl-NL">
              <a:cs typeface="Arial" panose="020B0604020202020204" pitchFamily="34" charset="0"/>
            </a:endParaRPr>
          </a:p>
        </p:txBody>
      </p:sp>
      <p:sp>
        <p:nvSpPr>
          <p:cNvPr id="15363" name="Rectangle 2"/>
          <p:cNvSpPr>
            <a:spLocks noGrp="1" noRot="1" noChangeAspect="1" noChangeArrowheads="1" noTextEdit="1"/>
          </p:cNvSpPr>
          <p:nvPr>
            <p:ph type="sldImg"/>
          </p:nvPr>
        </p:nvSpPr>
        <p:spPr>
          <a:xfrm>
            <a:off x="917575" y="744538"/>
            <a:ext cx="4962525" cy="3722687"/>
          </a:xfrm>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31912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917575" y="744538"/>
            <a:ext cx="4962525" cy="3722687"/>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dirty="0">
                <a:latin typeface="Arial" panose="020B0604020202020204" pitchFamily="34" charset="0"/>
                <a:ea typeface="ＭＳ Ｐゴシック" panose="020B0600070205080204" pitchFamily="34" charset="-128"/>
                <a:cs typeface="Arial" panose="020B0604020202020204" pitchFamily="34" charset="0"/>
              </a:rPr>
              <a:t>Per dag 30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minuten</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diepe</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slaap</a:t>
            </a:r>
            <a:r>
              <a:rPr lang="en-US" altLang="nl-NL" dirty="0">
                <a:latin typeface="Arial" panose="020B0604020202020204" pitchFamily="34" charset="0"/>
                <a:ea typeface="ＭＳ Ｐゴシック" panose="020B0600070205080204" pitchFamily="34" charset="-128"/>
                <a:cs typeface="Arial" panose="020B0604020202020204" pitchFamily="34" charset="0"/>
              </a:rPr>
              <a:t>, in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periodes</a:t>
            </a:r>
            <a:r>
              <a:rPr lang="en-US" altLang="nl-NL" dirty="0">
                <a:latin typeface="Arial" panose="020B0604020202020204" pitchFamily="34" charset="0"/>
                <a:ea typeface="ＭＳ Ｐゴシック" panose="020B0600070205080204" pitchFamily="34" charset="-128"/>
                <a:cs typeface="Arial" panose="020B0604020202020204" pitchFamily="34" charset="0"/>
              </a:rPr>
              <a:t> van 4min plat op de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zij</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waarbij</a:t>
            </a:r>
            <a:r>
              <a:rPr lang="en-US" altLang="nl-NL" dirty="0">
                <a:latin typeface="Arial" panose="020B0604020202020204" pitchFamily="34" charset="0"/>
                <a:ea typeface="ＭＳ Ｐゴシック" panose="020B0600070205080204" pitchFamily="34" charset="-128"/>
                <a:cs typeface="Arial" panose="020B0604020202020204" pitchFamily="34" charset="0"/>
              </a:rPr>
              <a:t> de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slokdarmuitgang</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geblokkeerd</a:t>
            </a:r>
            <a:r>
              <a:rPr lang="en-US" altLang="nl-NL" dirty="0">
                <a:latin typeface="Arial" panose="020B0604020202020204" pitchFamily="34" charset="0"/>
                <a:ea typeface="ＭＳ Ｐゴシック" panose="020B0600070205080204" pitchFamily="34" charset="-128"/>
                <a:cs typeface="Arial" panose="020B0604020202020204" pitchFamily="34" charset="0"/>
              </a:rPr>
              <a:t> is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en</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pensgas</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niet</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kan</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ontsnappen</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kalf</a:t>
            </a:r>
            <a:r>
              <a:rPr lang="en-US" altLang="nl-NL" dirty="0">
                <a:latin typeface="Arial" panose="020B0604020202020204" pitchFamily="34" charset="0"/>
                <a:ea typeface="ＭＳ Ｐゴシック" panose="020B0600070205080204" pitchFamily="34" charset="-128"/>
                <a:cs typeface="Arial" panose="020B0604020202020204" pitchFamily="34" charset="0"/>
              </a:rPr>
              <a:t> 45min)</a:t>
            </a:r>
          </a:p>
          <a:p>
            <a:r>
              <a:rPr lang="en-US" altLang="nl-NL" dirty="0" err="1">
                <a:latin typeface="Arial" panose="020B0604020202020204" pitchFamily="34" charset="0"/>
                <a:ea typeface="ＭＳ Ｐゴシック" panose="020B0600070205080204" pitchFamily="34" charset="-128"/>
                <a:cs typeface="Arial" panose="020B0604020202020204" pitchFamily="34" charset="0"/>
              </a:rPr>
              <a:t>Een</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koe</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kan</a:t>
            </a:r>
            <a:r>
              <a:rPr lang="en-US" altLang="nl-NL" u="sng" dirty="0">
                <a:latin typeface="Arial" panose="020B0604020202020204" pitchFamily="34" charset="0"/>
                <a:ea typeface="ＭＳ Ｐゴシック" panose="020B0600070205080204" pitchFamily="34" charset="-128"/>
                <a:cs typeface="Arial" panose="020B0604020202020204" pitchFamily="34" charset="0"/>
              </a:rPr>
              <a:t> </a:t>
            </a:r>
            <a:r>
              <a:rPr lang="en-US" altLang="nl-NL" u="sng" dirty="0" err="1">
                <a:latin typeface="Arial" panose="020B0604020202020204" pitchFamily="34" charset="0"/>
                <a:ea typeface="ＭＳ Ｐゴシック" panose="020B0600070205080204" pitchFamily="34" charset="-128"/>
                <a:cs typeface="Arial" panose="020B0604020202020204" pitchFamily="34" charset="0"/>
              </a:rPr>
              <a:t>staand</a:t>
            </a:r>
            <a:r>
              <a:rPr lang="en-US" altLang="nl-NL" u="sng"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wel</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indommelen</a:t>
            </a:r>
            <a:r>
              <a:rPr lang="en-US" altLang="nl-NL" dirty="0">
                <a:latin typeface="Arial" panose="020B0604020202020204" pitchFamily="34" charset="0"/>
                <a:ea typeface="ＭＳ Ｐゴシック" panose="020B0600070205080204" pitchFamily="34" charset="-128"/>
                <a:cs typeface="Arial" panose="020B0604020202020204" pitchFamily="34" charset="0"/>
              </a:rPr>
              <a:t> maar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niet</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echts</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slapen</a:t>
            </a:r>
            <a:r>
              <a:rPr lang="en-US" altLang="nl-NL" dirty="0">
                <a:latin typeface="Arial" panose="020B0604020202020204" pitchFamily="34" charset="0"/>
                <a:ea typeface="ＭＳ Ｐゴシック" panose="020B0600070205080204" pitchFamily="34" charset="-128"/>
                <a:cs typeface="Arial" panose="020B0604020202020204" pitchFamily="34" charset="0"/>
              </a:rPr>
              <a:t>.</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B156A8C-7480-45A6-99E5-1171588E9D21}" type="slidenum">
              <a:rPr lang="en-US" altLang="nl-NL" smtClean="0"/>
              <a:pPr/>
              <a:t>13</a:t>
            </a:fld>
            <a:endParaRPr lang="en-US" altLang="nl-NL"/>
          </a:p>
        </p:txBody>
      </p:sp>
    </p:spTree>
    <p:extLst>
      <p:ext uri="{BB962C8B-B14F-4D97-AF65-F5344CB8AC3E}">
        <p14:creationId xmlns:p14="http://schemas.microsoft.com/office/powerpoint/2010/main" val="3443272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00B107C-10C8-4663-840F-38DEE8B13666}" type="slidenum">
              <a:rPr lang="nl-NL" smtClean="0"/>
              <a:pPr/>
              <a:t>16</a:t>
            </a:fld>
            <a:endParaRPr lang="nl-NL"/>
          </a:p>
        </p:txBody>
      </p:sp>
    </p:spTree>
    <p:extLst>
      <p:ext uri="{BB962C8B-B14F-4D97-AF65-F5344CB8AC3E}">
        <p14:creationId xmlns:p14="http://schemas.microsoft.com/office/powerpoint/2010/main" val="59608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917575" y="744538"/>
            <a:ext cx="4962525" cy="3722687"/>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latin typeface="Arial" panose="020B0604020202020204" pitchFamily="34" charset="0"/>
                <a:ea typeface="ＭＳ Ｐゴシック" panose="020B0600070205080204" pitchFamily="34" charset="-128"/>
                <a:cs typeface="Arial" panose="020B0604020202020204" pitchFamily="34" charset="0"/>
              </a:rPr>
              <a:t>Tot het overleven van het individu behoort bijvoorbeeld het voedingsgedrag, het ontlopen van ongunstige en het opzoeken van gunstige levensomstandigheden, het verdedigingsgedrag of het verzorgingsgedrag. Al dit gedrag maakt de kans op overleven groter.</a:t>
            </a:r>
          </a:p>
          <a:p>
            <a:endParaRPr lang="en-US" altLang="nl-NL" dirty="0">
              <a:latin typeface="Arial" panose="020B0604020202020204" pitchFamily="34" charset="0"/>
              <a:ea typeface="ＭＳ Ｐゴシック" panose="020B0600070205080204" pitchFamily="34" charset="-128"/>
              <a:cs typeface="Arial" panose="020B0604020202020204" pitchFamily="34" charset="0"/>
            </a:endParaRPr>
          </a:p>
          <a:p>
            <a:r>
              <a:rPr lang="nl-NL" altLang="nl-NL" dirty="0">
                <a:latin typeface="Arial" panose="020B0604020202020204" pitchFamily="34" charset="0"/>
                <a:ea typeface="ＭＳ Ｐゴシック" panose="020B0600070205080204" pitchFamily="34" charset="-128"/>
                <a:cs typeface="Arial" panose="020B0604020202020204" pitchFamily="34" charset="0"/>
              </a:rPr>
              <a:t>Bij het overleven van de groep is sociaal gedrag erg belangrijk. Dit bepaalt de rangorde en ook de taakverdeling. Dit zorgt ervoor dat de groep beter kan overleven. Territoriumgedrag zorgt ervoor dat er niet teveel soortgenoten te dicht op elkaar leven. De ruimte en het voedsel worden zo op een goede manier verdeeld. In het geval van groepen vissen of vogels voorkomt een groep dat er teveel individuele slachtoffers vallen door roofdieren. De manier van overleven van een groep vissen of vogels verschilt dus heel erg van die van bijvoorbeeld apen. Elke groep heeft op zijn eigen manier zijn overlevingskansen verhoogd.</a:t>
            </a:r>
          </a:p>
          <a:p>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a:p>
            <a:r>
              <a:rPr lang="nl-NL" altLang="nl-NL" dirty="0">
                <a:latin typeface="Arial" panose="020B0604020202020204" pitchFamily="34" charset="0"/>
                <a:ea typeface="ＭＳ Ｐゴシック" panose="020B0600070205080204" pitchFamily="34" charset="-128"/>
                <a:cs typeface="Arial" panose="020B0604020202020204" pitchFamily="34" charset="0"/>
              </a:rPr>
              <a:t>Het overleven van de soort is eigenlijk de enige die telt. Het overleven van het individu en het overleven van de groep is hier voor nodig. Soms kan het zijn dat het overleven van de het individu ondergeschikt is aan het overleven van de soort. Bijvoorbeeld bij bidsprinkhanen. Het mannetje wordt tijdens de paring gedood door het vrouwtje. Ook bij veel spinnensoorten komt dit voor. Pas wanneer het individu zijn genen heeft doorgegeven, dus na een succesvolle voortplanting is het overleven van de soort behouden.</a:t>
            </a:r>
            <a:endParaRPr lang="en-US" altLang="nl-NL"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1218D6E-8934-4177-B90E-CDBE62491737}" type="slidenum">
              <a:rPr lang="en-US" altLang="nl-NL" smtClean="0"/>
              <a:pPr/>
              <a:t>3</a:t>
            </a:fld>
            <a:endParaRPr lang="en-US" altLang="nl-NL"/>
          </a:p>
        </p:txBody>
      </p:sp>
    </p:spTree>
    <p:extLst>
      <p:ext uri="{BB962C8B-B14F-4D97-AF65-F5344CB8AC3E}">
        <p14:creationId xmlns:p14="http://schemas.microsoft.com/office/powerpoint/2010/main" val="2617727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917575" y="744538"/>
            <a:ext cx="4962525" cy="3722687"/>
          </a:xfrm>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dirty="0" err="1">
                <a:latin typeface="Arial" panose="020B0604020202020204" pitchFamily="34" charset="0"/>
                <a:ea typeface="ＭＳ Ｐゴシック" panose="020B0600070205080204" pitchFamily="34" charset="-128"/>
                <a:cs typeface="Arial" panose="020B0604020202020204" pitchFamily="34" charset="0"/>
              </a:rPr>
              <a:t>Ook</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bij</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mensen</a:t>
            </a:r>
            <a:r>
              <a:rPr lang="en-US" altLang="nl-NL" dirty="0">
                <a:latin typeface="Arial" panose="020B0604020202020204" pitchFamily="34" charset="0"/>
                <a:ea typeface="ＭＳ Ｐゴシック" panose="020B0600070205080204" pitchFamily="34" charset="-128"/>
                <a:cs typeface="Arial" panose="020B0604020202020204" pitchFamily="34" charset="0"/>
              </a:rPr>
              <a:t> zo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kijk</a:t>
            </a:r>
            <a:r>
              <a:rPr lang="en-US" altLang="nl-NL" dirty="0">
                <a:latin typeface="Arial" panose="020B0604020202020204" pitchFamily="34" charset="0"/>
                <a:ea typeface="ＭＳ Ｐゴシック" panose="020B0600070205080204" pitchFamily="34" charset="-128"/>
                <a:cs typeface="Arial" panose="020B0604020202020204" pitchFamily="34" charset="0"/>
              </a:rPr>
              <a:t> maar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naar</a:t>
            </a:r>
            <a:r>
              <a:rPr lang="en-US" altLang="nl-NL" dirty="0">
                <a:latin typeface="Arial" panose="020B0604020202020204" pitchFamily="34" charset="0"/>
                <a:ea typeface="ＭＳ Ｐゴシック" panose="020B0600070205080204" pitchFamily="34" charset="-128"/>
                <a:cs typeface="Arial" panose="020B0604020202020204" pitchFamily="34" charset="0"/>
              </a:rPr>
              <a:t> je baas / manager</a:t>
            </a:r>
          </a:p>
          <a:p>
            <a:r>
              <a:rPr lang="en-US" altLang="nl-NL" dirty="0" err="1">
                <a:latin typeface="Arial" panose="020B0604020202020204" pitchFamily="34" charset="0"/>
                <a:ea typeface="ＭＳ Ｐゴシック" panose="020B0600070205080204" pitchFamily="34" charset="-128"/>
                <a:cs typeface="Arial" panose="020B0604020202020204" pitchFamily="34" charset="0"/>
              </a:rPr>
              <a:t>Communiceren</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doen</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wij</a:t>
            </a:r>
            <a:r>
              <a:rPr lang="en-US" altLang="nl-NL" dirty="0">
                <a:latin typeface="Arial" panose="020B0604020202020204" pitchFamily="34" charset="0"/>
                <a:ea typeface="ＭＳ Ｐゴシック" panose="020B0600070205080204" pitchFamily="34" charset="-128"/>
                <a:cs typeface="Arial" panose="020B0604020202020204" pitchFamily="34" charset="0"/>
              </a:rPr>
              <a:t> door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te</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praten</a:t>
            </a:r>
            <a:r>
              <a:rPr lang="en-US" altLang="nl-NL" dirty="0">
                <a:latin typeface="Arial" panose="020B0604020202020204" pitchFamily="34" charset="0"/>
                <a:ea typeface="ＭＳ Ｐゴシック" panose="020B0600070205080204" pitchFamily="34" charset="-128"/>
                <a:cs typeface="Arial" panose="020B0604020202020204" pitchFamily="34" charset="0"/>
              </a:rPr>
              <a:t> maar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koeien</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en</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varkens</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kunnen</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niet</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praten</a:t>
            </a:r>
            <a:r>
              <a:rPr lang="en-US" altLang="nl-NL" dirty="0">
                <a:latin typeface="Arial" panose="020B0604020202020204" pitchFamily="34" charset="0"/>
                <a:ea typeface="ＭＳ Ｐゴシック" panose="020B0600070205080204" pitchFamily="34" charset="-128"/>
                <a:cs typeface="Arial" panose="020B0604020202020204" pitchFamily="34" charset="0"/>
              </a:rPr>
              <a:t>, hoe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communiceren</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ze</a:t>
            </a:r>
            <a:r>
              <a:rPr lang="en-US" altLang="nl-NL" dirty="0">
                <a:latin typeface="Arial" panose="020B0604020202020204" pitchFamily="34" charset="0"/>
                <a:ea typeface="ＭＳ Ｐゴシック" panose="020B0600070205080204" pitchFamily="34" charset="-128"/>
                <a:cs typeface="Arial" panose="020B0604020202020204" pitchFamily="34" charset="0"/>
              </a:rPr>
              <a:t>?</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90E135-1DE7-4655-B8C2-053B0E8ED657}" type="slidenum">
              <a:rPr lang="en-US" altLang="nl-NL" smtClean="0"/>
              <a:pPr/>
              <a:t>4</a:t>
            </a:fld>
            <a:endParaRPr lang="en-US" altLang="nl-NL"/>
          </a:p>
        </p:txBody>
      </p:sp>
    </p:spTree>
    <p:extLst>
      <p:ext uri="{BB962C8B-B14F-4D97-AF65-F5344CB8AC3E}">
        <p14:creationId xmlns:p14="http://schemas.microsoft.com/office/powerpoint/2010/main" val="107368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917575" y="744538"/>
            <a:ext cx="4962525" cy="3722687"/>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dirty="0" err="1">
                <a:latin typeface="Arial" panose="020B0604020202020204" pitchFamily="34" charset="0"/>
                <a:ea typeface="ＭＳ Ｐゴシック" panose="020B0600070205080204" pitchFamily="34" charset="-128"/>
                <a:cs typeface="Arial" panose="020B0604020202020204" pitchFamily="34" charset="0"/>
              </a:rPr>
              <a:t>Waarom</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zou</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een</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koe</a:t>
            </a:r>
            <a:r>
              <a:rPr lang="en-US" altLang="nl-NL" dirty="0">
                <a:latin typeface="Arial" panose="020B0604020202020204" pitchFamily="34" charset="0"/>
                <a:ea typeface="ＭＳ Ｐゴシック" panose="020B0600070205080204" pitchFamily="34" charset="-128"/>
                <a:cs typeface="Arial" panose="020B0604020202020204" pitchFamily="34" charset="0"/>
              </a:rPr>
              <a:t> in in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een</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kudde</a:t>
            </a:r>
            <a:r>
              <a:rPr lang="en-US" altLang="nl-NL" dirty="0">
                <a:latin typeface="Arial" panose="020B0604020202020204" pitchFamily="34" charset="0"/>
                <a:ea typeface="ＭＳ Ｐゴシック" panose="020B0600070205080204" pitchFamily="34" charset="-128"/>
                <a:cs typeface="Arial" panose="020B0604020202020204" pitchFamily="34" charset="0"/>
              </a:rPr>
              <a:t> </a:t>
            </a:r>
            <a:r>
              <a:rPr lang="en-US" altLang="nl-NL" dirty="0" err="1">
                <a:latin typeface="Arial" panose="020B0604020202020204" pitchFamily="34" charset="0"/>
                <a:ea typeface="ＭＳ Ｐゴシック" panose="020B0600070205080204" pitchFamily="34" charset="-128"/>
                <a:cs typeface="Arial" panose="020B0604020202020204" pitchFamily="34" charset="0"/>
              </a:rPr>
              <a:t>leven</a:t>
            </a:r>
            <a:r>
              <a:rPr lang="en-US" altLang="nl-NL" dirty="0">
                <a:latin typeface="Arial" panose="020B0604020202020204" pitchFamily="34" charset="0"/>
                <a:ea typeface="ＭＳ Ｐゴシック" panose="020B0600070205080204" pitchFamily="34" charset="-128"/>
                <a:cs typeface="Arial" panose="020B0604020202020204" pitchFamily="34" charset="0"/>
              </a:rPr>
              <a:t>?</a:t>
            </a:r>
          </a:p>
          <a:p>
            <a:endParaRPr lang="en-US" altLang="nl-NL"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nl-NL"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8E00175-C23D-4D9A-B21F-E63B263692DE}" type="slidenum">
              <a:rPr lang="en-US" altLang="nl-NL" smtClean="0"/>
              <a:pPr/>
              <a:t>5</a:t>
            </a:fld>
            <a:endParaRPr lang="en-US" altLang="nl-NL"/>
          </a:p>
        </p:txBody>
      </p:sp>
    </p:spTree>
    <p:extLst>
      <p:ext uri="{BB962C8B-B14F-4D97-AF65-F5344CB8AC3E}">
        <p14:creationId xmlns:p14="http://schemas.microsoft.com/office/powerpoint/2010/main" val="427692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917575" y="744538"/>
            <a:ext cx="4962525" cy="3722687"/>
          </a:xfrm>
          <a:ln/>
        </p:spPr>
      </p:sp>
      <p:sp>
        <p:nvSpPr>
          <p:cNvPr id="56322"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dirty="0" err="1"/>
              <a:t>Onderdanige</a:t>
            </a:r>
            <a:r>
              <a:rPr lang="en-US" b="1" dirty="0"/>
              <a:t> </a:t>
            </a:r>
            <a:r>
              <a:rPr lang="en-US" b="1" dirty="0" err="1"/>
              <a:t>dieren</a:t>
            </a:r>
            <a:r>
              <a:rPr lang="en-US" b="1" dirty="0"/>
              <a:t> </a:t>
            </a:r>
            <a:r>
              <a:rPr lang="en-US" b="1" dirty="0" err="1"/>
              <a:t>krijgen</a:t>
            </a:r>
            <a:r>
              <a:rPr lang="en-US" b="1" dirty="0"/>
              <a:t> minder, </a:t>
            </a:r>
            <a:r>
              <a:rPr lang="en-US" b="1" dirty="0" err="1"/>
              <a:t>noem</a:t>
            </a:r>
            <a:r>
              <a:rPr lang="en-US" b="1" dirty="0"/>
              <a:t> </a:t>
            </a:r>
            <a:r>
              <a:rPr lang="en-US" b="1" dirty="0" err="1"/>
              <a:t>een</a:t>
            </a:r>
            <a:r>
              <a:rPr lang="en-US" b="1" dirty="0"/>
              <a:t> </a:t>
            </a:r>
            <a:r>
              <a:rPr lang="en-US" b="1" dirty="0" err="1"/>
              <a:t>voermethode</a:t>
            </a:r>
            <a:r>
              <a:rPr lang="en-US" b="1" dirty="0"/>
              <a:t> </a:t>
            </a:r>
            <a:r>
              <a:rPr lang="en-US" b="1" dirty="0" err="1"/>
              <a:t>waarbij</a:t>
            </a:r>
            <a:r>
              <a:rPr lang="en-US" b="1" dirty="0"/>
              <a:t> </a:t>
            </a:r>
            <a:r>
              <a:rPr lang="en-US" b="1" dirty="0" err="1"/>
              <a:t>ook</a:t>
            </a:r>
            <a:r>
              <a:rPr lang="en-US" b="1" dirty="0"/>
              <a:t> de </a:t>
            </a:r>
            <a:r>
              <a:rPr lang="en-US" b="1" dirty="0" err="1"/>
              <a:t>onderdanige</a:t>
            </a:r>
            <a:r>
              <a:rPr lang="en-US" b="1" dirty="0"/>
              <a:t> </a:t>
            </a:r>
            <a:r>
              <a:rPr lang="en-US" b="1" dirty="0" err="1"/>
              <a:t>dieren</a:t>
            </a:r>
            <a:r>
              <a:rPr lang="en-US" b="1" dirty="0"/>
              <a:t> </a:t>
            </a:r>
            <a:r>
              <a:rPr lang="en-US" b="1" dirty="0" err="1"/>
              <a:t>genoeg</a:t>
            </a:r>
            <a:r>
              <a:rPr lang="en-US" b="1" dirty="0"/>
              <a:t> </a:t>
            </a:r>
            <a:r>
              <a:rPr lang="en-US" b="1" dirty="0" err="1"/>
              <a:t>voer</a:t>
            </a:r>
            <a:r>
              <a:rPr lang="en-US" b="1" dirty="0"/>
              <a:t> </a:t>
            </a:r>
            <a:r>
              <a:rPr lang="en-US" b="1" dirty="0" err="1"/>
              <a:t>krijgen</a:t>
            </a:r>
            <a:endParaRPr lang="en-US" b="1" dirty="0"/>
          </a:p>
          <a:p>
            <a:pPr>
              <a:defRPr/>
            </a:pPr>
            <a:r>
              <a:rPr lang="nl-NL" dirty="0">
                <a:latin typeface="Verdana" charset="0"/>
                <a:cs typeface="+mn-cs"/>
              </a:rPr>
              <a:t>De optimale dagindeling van een koe bestaat ruwweg voor 12-13 uur uit liggen herkauwen, 6 uur vreten, 5-10 minuten drinken (20 l./min) en 5-6 uur melken en socialiseren</a:t>
            </a:r>
          </a:p>
          <a:p>
            <a:pPr>
              <a:defRPr/>
            </a:pPr>
            <a:endParaRPr lang="en-US" dirty="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F1D1166-ABC6-49AE-9FB4-E94C919432F9}" type="slidenum">
              <a:rPr lang="en-US" altLang="nl-NL" smtClean="0"/>
              <a:pPr/>
              <a:t>7</a:t>
            </a:fld>
            <a:endParaRPr lang="en-US" altLang="nl-NL"/>
          </a:p>
        </p:txBody>
      </p:sp>
    </p:spTree>
    <p:extLst>
      <p:ext uri="{BB962C8B-B14F-4D97-AF65-F5344CB8AC3E}">
        <p14:creationId xmlns:p14="http://schemas.microsoft.com/office/powerpoint/2010/main" val="2332321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917575" y="744538"/>
            <a:ext cx="4962525" cy="3722687"/>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Arial" panose="020B0604020202020204" pitchFamily="34" charset="0"/>
              <a:ea typeface="ＭＳ Ｐゴシック" panose="020B0600070205080204" pitchFamily="34" charset="-128"/>
              <a:cs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D4EDD6A-CBA6-493C-B746-6874824D6147}" type="slidenum">
              <a:rPr lang="en-US" altLang="nl-NL" smtClean="0"/>
              <a:pPr/>
              <a:t>9</a:t>
            </a:fld>
            <a:endParaRPr lang="en-US" altLang="nl-NL"/>
          </a:p>
        </p:txBody>
      </p:sp>
    </p:spTree>
    <p:extLst>
      <p:ext uri="{BB962C8B-B14F-4D97-AF65-F5344CB8AC3E}">
        <p14:creationId xmlns:p14="http://schemas.microsoft.com/office/powerpoint/2010/main" val="1682743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917575" y="744538"/>
            <a:ext cx="4962525" cy="3722687"/>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a:latin typeface="Arial" panose="020B0604020202020204" pitchFamily="34" charset="0"/>
              <a:ea typeface="ＭＳ Ｐゴシック" panose="020B0600070205080204" pitchFamily="34" charset="-128"/>
              <a:cs typeface="Arial" panose="020B0604020202020204"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0F08717-1982-4D13-8D4E-80E2A2F0BB41}" type="slidenum">
              <a:rPr lang="en-US" altLang="nl-NL" smtClean="0">
                <a:cs typeface="Arial" panose="020B0604020202020204" pitchFamily="34" charset="0"/>
              </a:rPr>
              <a:pPr/>
              <a:t>10</a:t>
            </a:fld>
            <a:endParaRPr lang="en-US" altLang="nl-NL">
              <a:cs typeface="Arial" panose="020B0604020202020204" pitchFamily="34" charset="0"/>
            </a:endParaRPr>
          </a:p>
        </p:txBody>
      </p:sp>
    </p:spTree>
    <p:extLst>
      <p:ext uri="{BB962C8B-B14F-4D97-AF65-F5344CB8AC3E}">
        <p14:creationId xmlns:p14="http://schemas.microsoft.com/office/powerpoint/2010/main" val="3353443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917575" y="744538"/>
            <a:ext cx="4962525" cy="3722687"/>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nl-NL" b="1" dirty="0">
                <a:latin typeface="Arial" panose="020B0604020202020204" pitchFamily="34" charset="0"/>
                <a:ea typeface="ＭＳ Ｐゴシック" panose="020B0600070205080204" pitchFamily="34" charset="-128"/>
                <a:cs typeface="Arial" panose="020B0604020202020204" pitchFamily="34" charset="0"/>
              </a:rPr>
              <a:t>N</a:t>
            </a:r>
            <a:r>
              <a:rPr lang="nl-NL" altLang="nl-NL" b="1" dirty="0">
                <a:latin typeface="Arial" panose="020B0604020202020204" pitchFamily="34" charset="0"/>
                <a:ea typeface="ＭＳ Ｐゴシック" panose="020B0600070205080204" pitchFamily="34" charset="-128"/>
                <a:cs typeface="Arial" panose="020B0604020202020204" pitchFamily="34" charset="0"/>
              </a:rPr>
              <a:t>et als moeder die uitlegt dat je niet aan andermans spullen moet zitten, als ze dat niet had uitgelegd dan had je ruzie gekregen.</a:t>
            </a:r>
          </a:p>
          <a:p>
            <a:pPr eaLnBrk="1" hangingPunct="1"/>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nl-NL" altLang="nl-NL"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78C57CD-6A8C-47CF-936A-ADFEC2AA470C}" type="slidenum">
              <a:rPr lang="en-US" altLang="nl-NL" smtClean="0">
                <a:cs typeface="Arial" panose="020B0604020202020204" pitchFamily="34" charset="0"/>
              </a:rPr>
              <a:pPr/>
              <a:t>11</a:t>
            </a:fld>
            <a:endParaRPr lang="en-US" altLang="nl-NL">
              <a:cs typeface="Arial" panose="020B0604020202020204" pitchFamily="34" charset="0"/>
            </a:endParaRPr>
          </a:p>
        </p:txBody>
      </p:sp>
    </p:spTree>
    <p:extLst>
      <p:ext uri="{BB962C8B-B14F-4D97-AF65-F5344CB8AC3E}">
        <p14:creationId xmlns:p14="http://schemas.microsoft.com/office/powerpoint/2010/main" val="1292545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917575" y="744538"/>
            <a:ext cx="4962525" cy="3722687"/>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nl-NL" altLang="nl-NL">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nl-NL" altLang="nl-NL">
              <a:latin typeface="Arial" panose="020B0604020202020204" pitchFamily="34" charset="0"/>
              <a:ea typeface="ＭＳ Ｐゴシック" panose="020B0600070205080204" pitchFamily="34" charset="-128"/>
              <a:cs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8C4F2AC-DEAC-43CE-A080-D2F6F715B97E}" type="slidenum">
              <a:rPr lang="en-US" altLang="nl-NL" smtClean="0">
                <a:cs typeface="Arial" panose="020B0604020202020204" pitchFamily="34" charset="0"/>
              </a:rPr>
              <a:pPr/>
              <a:t>12</a:t>
            </a:fld>
            <a:endParaRPr lang="en-US" altLang="nl-NL">
              <a:cs typeface="Arial" panose="020B0604020202020204" pitchFamily="34" charset="0"/>
            </a:endParaRPr>
          </a:p>
        </p:txBody>
      </p:sp>
    </p:spTree>
    <p:extLst>
      <p:ext uri="{BB962C8B-B14F-4D97-AF65-F5344CB8AC3E}">
        <p14:creationId xmlns:p14="http://schemas.microsoft.com/office/powerpoint/2010/main" val="436514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22-9-2020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22-9-2020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22-9-2020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22-9-2020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22-9-2020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22-9-2020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22-9-2020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22-9-2020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22-9-2020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22-9-2020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pPr/>
              <a:t>22-9-2020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pPr/>
              <a:t>‹nr.›</a:t>
            </a:fld>
            <a:endParaRPr lang="nl-NL"/>
          </a:p>
        </p:txBody>
      </p:sp>
      <p:pic>
        <p:nvPicPr>
          <p:cNvPr id="7" name="Picture 2"/>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oAkpjzk-Sw4" TargetMode="External"/><Relationship Id="rId4" Type="http://schemas.openxmlformats.org/officeDocument/2006/relationships/hyperlink" Target="https://www.youtube.com/watch?v=oAkpjzk-Sw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zZc7oTEEolU" TargetMode="External"/><Relationship Id="rId2" Type="http://schemas.openxmlformats.org/officeDocument/2006/relationships/slideLayout" Target="../slideLayouts/slideLayout2.xml"/><Relationship Id="rId1" Type="http://schemas.openxmlformats.org/officeDocument/2006/relationships/video" Target="https://www.youtube.com/embed/zZc7oTEEolU"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aWHjpbDrfZo" TargetMode="External"/><Relationship Id="rId4" Type="http://schemas.openxmlformats.org/officeDocument/2006/relationships/hyperlink" Target="https://www.youtube.com/watch?v=aWHjpbDrfZo"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ahUKEwiN7ZLsmIjPAhXLnRoKHRvCBuAQjRwIBw&amp;url=http://www.buffalofarmtwente.nl/c-3428042/koeien/&amp;psig=AFQjCNHZHyePRPnvBXhTA4wZbH7u78uaYg&amp;ust=147371346587715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6629"/>
          </a:xfrm>
          <a:prstGeom prst="rect">
            <a:avLst/>
          </a:prstGeom>
        </p:spPr>
      </p:pic>
      <p:pic>
        <p:nvPicPr>
          <p:cNvPr id="4" name="Afbeelding 3"/>
          <p:cNvPicPr>
            <a:picLocks noChangeAspect="1"/>
          </p:cNvPicPr>
          <p:nvPr/>
        </p:nvPicPr>
        <p:blipFill>
          <a:blip r:embed="rId3"/>
          <a:stretch>
            <a:fillRect/>
          </a:stretch>
        </p:blipFill>
        <p:spPr>
          <a:xfrm>
            <a:off x="1249392" y="3105884"/>
            <a:ext cx="6645216" cy="646232"/>
          </a:xfrm>
          <a:prstGeom prst="rect">
            <a:avLst/>
          </a:prstGeom>
        </p:spPr>
      </p:pic>
      <p:pic>
        <p:nvPicPr>
          <p:cNvPr id="5" name="Afbeelding 4"/>
          <p:cNvPicPr>
            <a:picLocks noChangeAspect="1"/>
          </p:cNvPicPr>
          <p:nvPr/>
        </p:nvPicPr>
        <p:blipFill>
          <a:blip r:embed="rId3"/>
          <a:stretch>
            <a:fillRect/>
          </a:stretch>
        </p:blipFill>
        <p:spPr>
          <a:xfrm>
            <a:off x="2051720" y="1412776"/>
            <a:ext cx="6645216" cy="646232"/>
          </a:xfrm>
          <a:prstGeom prst="rect">
            <a:avLst/>
          </a:prstGeom>
        </p:spPr>
      </p:pic>
      <p:sp>
        <p:nvSpPr>
          <p:cNvPr id="6" name="Titel 1"/>
          <p:cNvSpPr txBox="1">
            <a:spLocks/>
          </p:cNvSpPr>
          <p:nvPr/>
        </p:nvSpPr>
        <p:spPr>
          <a:xfrm>
            <a:off x="1331640" y="764704"/>
            <a:ext cx="6645424" cy="2232248"/>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nl-NL" sz="3900" b="1" dirty="0"/>
              <a:t>Bron 2: Gedrag in de Natuur</a:t>
            </a:r>
          </a:p>
          <a:p>
            <a:endParaRPr lang="nl-NL" sz="3900" b="1" dirty="0"/>
          </a:p>
          <a:p>
            <a:r>
              <a:rPr lang="nl-NL" dirty="0"/>
              <a:t> Gedrag &amp; Welzijn</a:t>
            </a:r>
          </a:p>
          <a:p>
            <a:endParaRPr lang="nl-NL" dirty="0"/>
          </a:p>
          <a:p>
            <a:r>
              <a:rPr lang="nl-NL" dirty="0"/>
              <a:t>(Onderdeel van IBS)</a:t>
            </a:r>
          </a:p>
        </p:txBody>
      </p:sp>
      <p:sp>
        <p:nvSpPr>
          <p:cNvPr id="3" name="Rechthoek 2"/>
          <p:cNvSpPr/>
          <p:nvPr/>
        </p:nvSpPr>
        <p:spPr>
          <a:xfrm>
            <a:off x="5820601" y="3098661"/>
            <a:ext cx="2935997" cy="923330"/>
          </a:xfrm>
          <a:prstGeom prst="rect">
            <a:avLst/>
          </a:prstGeom>
          <a:noFill/>
        </p:spPr>
        <p:txBody>
          <a:bodyPr wrap="none" lIns="91440" tIns="45720" rIns="91440" bIns="45720">
            <a:spAutoFit/>
          </a:bodyPr>
          <a:lstStyle/>
          <a:p>
            <a:pPr algn="ctr"/>
            <a:r>
              <a:rPr lang="nl-NL"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Welkom !</a:t>
            </a:r>
          </a:p>
        </p:txBody>
      </p:sp>
    </p:spTree>
    <p:extLst>
      <p:ext uri="{BB962C8B-B14F-4D97-AF65-F5344CB8AC3E}">
        <p14:creationId xmlns:p14="http://schemas.microsoft.com/office/powerpoint/2010/main" val="241882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nl-NL" altLang="nl-NL">
                <a:ea typeface="ＭＳ Ｐゴシック" panose="020B0600070205080204" pitchFamily="34" charset="-128"/>
              </a:rPr>
              <a:t>Agonistisch gedrag</a:t>
            </a:r>
          </a:p>
        </p:txBody>
      </p:sp>
      <p:sp>
        <p:nvSpPr>
          <p:cNvPr id="53250" name="Content Placeholder 2"/>
          <p:cNvSpPr>
            <a:spLocks noGrp="1"/>
          </p:cNvSpPr>
          <p:nvPr>
            <p:ph idx="1"/>
          </p:nvPr>
        </p:nvSpPr>
        <p:spPr>
          <a:xfrm>
            <a:off x="2195736" y="1570037"/>
            <a:ext cx="7773988" cy="4968875"/>
          </a:xfrm>
        </p:spPr>
        <p:txBody>
          <a:bodyPr>
            <a:normAutofit/>
          </a:bodyPr>
          <a:lstStyle/>
          <a:p>
            <a:pPr marL="0" indent="0" eaLnBrk="1" hangingPunct="1">
              <a:buFontTx/>
              <a:buNone/>
              <a:defRPr/>
            </a:pPr>
            <a:r>
              <a:rPr lang="nl-NL" b="1" dirty="0"/>
              <a:t>Intraspecifiek (soortgenoten)</a:t>
            </a:r>
          </a:p>
          <a:p>
            <a:pPr eaLnBrk="1" hangingPunct="1">
              <a:buFontTx/>
              <a:buChar char="-"/>
              <a:defRPr/>
            </a:pPr>
            <a:r>
              <a:rPr lang="nl-NL" dirty="0"/>
              <a:t>Territoriumgedrag</a:t>
            </a:r>
          </a:p>
          <a:p>
            <a:pPr eaLnBrk="1" hangingPunct="1">
              <a:buFontTx/>
              <a:buChar char="-"/>
              <a:defRPr/>
            </a:pPr>
            <a:r>
              <a:rPr lang="nl-NL" dirty="0"/>
              <a:t>Rangorde gedrag</a:t>
            </a:r>
          </a:p>
          <a:p>
            <a:pPr eaLnBrk="1" hangingPunct="1">
              <a:buFontTx/>
              <a:buChar char="-"/>
              <a:defRPr/>
            </a:pPr>
            <a:r>
              <a:rPr lang="nl-NL" dirty="0"/>
              <a:t>Paarvormingsgedrag</a:t>
            </a:r>
          </a:p>
          <a:p>
            <a:pPr eaLnBrk="1" hangingPunct="1">
              <a:buFontTx/>
              <a:buChar char="-"/>
              <a:defRPr/>
            </a:pPr>
            <a:r>
              <a:rPr lang="nl-NL" dirty="0"/>
              <a:t>Broedzorggedrag</a:t>
            </a:r>
          </a:p>
          <a:p>
            <a:pPr eaLnBrk="1" hangingPunct="1">
              <a:buFontTx/>
              <a:buChar char="-"/>
              <a:defRPr/>
            </a:pPr>
            <a:endParaRPr lang="nl-NL" dirty="0"/>
          </a:p>
          <a:p>
            <a:pPr eaLnBrk="1" hangingPunct="1">
              <a:buFontTx/>
              <a:buChar char="-"/>
              <a:defRPr/>
            </a:pPr>
            <a:endParaRPr lang="nl-NL" dirty="0"/>
          </a:p>
          <a:p>
            <a:pPr marL="0" indent="0" eaLnBrk="1" hangingPunct="1">
              <a:buFontTx/>
              <a:buNone/>
              <a:defRPr/>
            </a:pPr>
            <a:endParaRPr lang="nl-NL" dirty="0"/>
          </a:p>
        </p:txBody>
      </p:sp>
      <p:sp>
        <p:nvSpPr>
          <p:cNvPr id="286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fld id="{B3F7CAE0-2A15-48FE-9F2E-A3CDE45431B6}" type="slidenum">
              <a:rPr lang="en-US" altLang="nl-NL" sz="1200" smtClean="0">
                <a:solidFill>
                  <a:schemeClr val="bg2"/>
                </a:solidFill>
              </a:rPr>
              <a:pPr>
                <a:spcBef>
                  <a:spcPct val="0"/>
                </a:spcBef>
                <a:buFontTx/>
                <a:buNone/>
              </a:pPr>
              <a:t>10</a:t>
            </a:fld>
            <a:endParaRPr lang="en-US" altLang="nl-NL" sz="1200">
              <a:solidFill>
                <a:schemeClr val="bg2"/>
              </a:solidFill>
            </a:endParaRPr>
          </a:p>
        </p:txBody>
      </p:sp>
      <p:sp>
        <p:nvSpPr>
          <p:cNvPr id="5" name="Content Placeholder 2">
            <a:extLst>
              <a:ext uri="{FF2B5EF4-FFF2-40B4-BE49-F238E27FC236}">
                <a16:creationId xmlns:a16="http://schemas.microsoft.com/office/drawing/2014/main" id="{28E73E88-8C76-4D89-A5C0-3E176E69B980}"/>
              </a:ext>
            </a:extLst>
          </p:cNvPr>
          <p:cNvSpPr txBox="1">
            <a:spLocks/>
          </p:cNvSpPr>
          <p:nvPr/>
        </p:nvSpPr>
        <p:spPr>
          <a:xfrm>
            <a:off x="851148" y="4054474"/>
            <a:ext cx="7773988" cy="49688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defRPr/>
            </a:pPr>
            <a:endParaRPr lang="nl-NL"/>
          </a:p>
          <a:p>
            <a:pPr marL="0" indent="0">
              <a:buFontTx/>
              <a:buNone/>
              <a:defRPr/>
            </a:pPr>
            <a:r>
              <a:rPr lang="nl-NL" b="1"/>
              <a:t>Interspecifiek (niet soortgenoten)</a:t>
            </a:r>
          </a:p>
          <a:p>
            <a:pPr>
              <a:buFontTx/>
              <a:buChar char="-"/>
              <a:defRPr/>
            </a:pPr>
            <a:r>
              <a:rPr lang="nl-NL"/>
              <a:t>Competitie (voerbak, rustplaats, drinkplaats)</a:t>
            </a:r>
          </a:p>
          <a:p>
            <a:pPr>
              <a:buFontTx/>
              <a:buChar char="-"/>
              <a:defRPr/>
            </a:pPr>
            <a:r>
              <a:rPr lang="nl-NL"/>
              <a:t>Predatie (kat die muis vangt)</a:t>
            </a:r>
          </a:p>
          <a:p>
            <a:pPr marL="0" indent="0">
              <a:buFontTx/>
              <a:buNone/>
              <a:defRPr/>
            </a:pPr>
            <a:endParaRPr lang="nl-NL"/>
          </a:p>
          <a:p>
            <a:pPr marL="0" indent="0">
              <a:buFontTx/>
              <a:buNone/>
              <a:defRPr/>
            </a:pPr>
            <a:endParaRPr lang="nl-NL" dirty="0"/>
          </a:p>
        </p:txBody>
      </p:sp>
    </p:spTree>
    <p:extLst>
      <p:ext uri="{BB962C8B-B14F-4D97-AF65-F5344CB8AC3E}">
        <p14:creationId xmlns:p14="http://schemas.microsoft.com/office/powerpoint/2010/main" val="554154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nl-NL" altLang="nl-NL">
                <a:ea typeface="ＭＳ Ｐゴシック" panose="020B0600070205080204" pitchFamily="34" charset="-128"/>
              </a:rPr>
              <a:t>Maternaal gedrag</a:t>
            </a:r>
          </a:p>
        </p:txBody>
      </p:sp>
      <p:sp>
        <p:nvSpPr>
          <p:cNvPr id="23555" name="Content Placeholder 2"/>
          <p:cNvSpPr>
            <a:spLocks noGrp="1"/>
          </p:cNvSpPr>
          <p:nvPr>
            <p:ph idx="1"/>
          </p:nvPr>
        </p:nvSpPr>
        <p:spPr>
          <a:xfrm>
            <a:off x="468313" y="1341438"/>
            <a:ext cx="8280400" cy="5183187"/>
          </a:xfrm>
        </p:spPr>
        <p:txBody>
          <a:bodyPr>
            <a:normAutofit fontScale="92500" lnSpcReduction="10000"/>
          </a:bodyPr>
          <a:lstStyle/>
          <a:p>
            <a:pPr eaLnBrk="1" hangingPunct="1">
              <a:defRPr/>
            </a:pPr>
            <a:r>
              <a:rPr lang="nl-NL" dirty="0">
                <a:cs typeface="+mn-cs"/>
              </a:rPr>
              <a:t>Gedragingen van moederdier naar jongen, gericht op het verzorgen van de jongen</a:t>
            </a:r>
          </a:p>
          <a:p>
            <a:pPr marL="0" indent="0" eaLnBrk="1" hangingPunct="1">
              <a:buFontTx/>
              <a:buNone/>
              <a:defRPr/>
            </a:pPr>
            <a:endParaRPr lang="nl-NL" sz="1000" dirty="0">
              <a:cs typeface="+mn-cs"/>
            </a:endParaRPr>
          </a:p>
          <a:p>
            <a:pPr eaLnBrk="1" hangingPunct="1">
              <a:defRPr/>
            </a:pPr>
            <a:r>
              <a:rPr lang="nl-NL" dirty="0">
                <a:cs typeface="+mn-cs"/>
              </a:rPr>
              <a:t>Genetisch bepaald</a:t>
            </a:r>
          </a:p>
          <a:p>
            <a:pPr eaLnBrk="1" hangingPunct="1">
              <a:defRPr/>
            </a:pPr>
            <a:endParaRPr lang="nl-NL" sz="1100" dirty="0">
              <a:cs typeface="+mn-cs"/>
            </a:endParaRPr>
          </a:p>
          <a:p>
            <a:pPr eaLnBrk="1" hangingPunct="1">
              <a:defRPr/>
            </a:pPr>
            <a:r>
              <a:rPr lang="nl-NL" dirty="0">
                <a:cs typeface="+mn-cs"/>
              </a:rPr>
              <a:t>Essentieel voor de normale </a:t>
            </a:r>
          </a:p>
          <a:p>
            <a:pPr marL="0" indent="0" eaLnBrk="1" hangingPunct="1">
              <a:buFontTx/>
              <a:buNone/>
              <a:defRPr/>
            </a:pPr>
            <a:r>
              <a:rPr lang="nl-NL" dirty="0">
                <a:cs typeface="+mn-cs"/>
              </a:rPr>
              <a:t>ontwikkeling van het jong, en </a:t>
            </a:r>
          </a:p>
          <a:p>
            <a:pPr marL="0" indent="0" eaLnBrk="1" hangingPunct="1">
              <a:buFontTx/>
              <a:buNone/>
              <a:defRPr/>
            </a:pPr>
            <a:r>
              <a:rPr lang="nl-NL" dirty="0">
                <a:cs typeface="+mn-cs"/>
              </a:rPr>
              <a:t>voor het gedrag van het jong later.</a:t>
            </a:r>
          </a:p>
          <a:p>
            <a:pPr marL="0" indent="0" eaLnBrk="1" hangingPunct="1">
              <a:buFontTx/>
              <a:buNone/>
              <a:defRPr/>
            </a:pPr>
            <a:endParaRPr lang="nl-NL" sz="1050" dirty="0">
              <a:cs typeface="+mn-cs"/>
            </a:endParaRPr>
          </a:p>
          <a:p>
            <a:pPr eaLnBrk="1" hangingPunct="1">
              <a:defRPr/>
            </a:pPr>
            <a:r>
              <a:rPr lang="nl-NL" dirty="0" err="1">
                <a:cs typeface="+mn-cs"/>
              </a:rPr>
              <a:t>Bijv</a:t>
            </a:r>
            <a:r>
              <a:rPr lang="nl-NL" dirty="0">
                <a:cs typeface="+mn-cs"/>
              </a:rPr>
              <a:t>: </a:t>
            </a:r>
          </a:p>
          <a:p>
            <a:pPr eaLnBrk="1" hangingPunct="1">
              <a:buFontTx/>
              <a:buChar char="-"/>
              <a:defRPr/>
            </a:pPr>
            <a:r>
              <a:rPr lang="nl-NL" dirty="0">
                <a:cs typeface="+mn-cs"/>
              </a:rPr>
              <a:t>Schoonlikken van kalf na geboorte.</a:t>
            </a:r>
          </a:p>
          <a:p>
            <a:pPr eaLnBrk="1" hangingPunct="1">
              <a:buFontTx/>
              <a:buChar char="-"/>
              <a:defRPr/>
            </a:pPr>
            <a:r>
              <a:rPr lang="nl-NL" dirty="0">
                <a:cs typeface="+mn-cs"/>
              </a:rPr>
              <a:t>Kalf laten drinken van de uier.</a:t>
            </a:r>
          </a:p>
          <a:p>
            <a:pPr eaLnBrk="1" hangingPunct="1">
              <a:buFontTx/>
              <a:buChar char="-"/>
              <a:defRPr/>
            </a:pPr>
            <a:r>
              <a:rPr lang="nl-NL" dirty="0">
                <a:cs typeface="+mn-cs"/>
              </a:rPr>
              <a:t>Jong aanstoten zodat deze probeert overeind te staan.</a:t>
            </a:r>
          </a:p>
          <a:p>
            <a:pPr eaLnBrk="1" hangingPunct="1">
              <a:buFontTx/>
              <a:buChar char="-"/>
              <a:defRPr/>
            </a:pPr>
            <a:endParaRPr lang="nl-NL" sz="900" dirty="0">
              <a:cs typeface="+mn-cs"/>
            </a:endParaRPr>
          </a:p>
          <a:p>
            <a:pPr marL="0" indent="0" eaLnBrk="1" hangingPunct="1">
              <a:buFontTx/>
              <a:buNone/>
              <a:defRPr/>
            </a:pPr>
            <a:endParaRPr lang="en-US" dirty="0"/>
          </a:p>
          <a:p>
            <a:pPr marL="0" indent="0" eaLnBrk="1" hangingPunct="1">
              <a:buFontTx/>
              <a:buNone/>
              <a:defRPr/>
            </a:pPr>
            <a:endParaRPr lang="nl-NL" dirty="0">
              <a:cs typeface="+mn-cs"/>
            </a:endParaRPr>
          </a:p>
        </p:txBody>
      </p:sp>
      <p:sp>
        <p:nvSpPr>
          <p:cNvPr id="348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fld id="{68092824-A602-4F62-A741-41B83E248501}" type="slidenum">
              <a:rPr lang="en-US" altLang="nl-NL" sz="1200" smtClean="0">
                <a:solidFill>
                  <a:schemeClr val="bg2"/>
                </a:solidFill>
              </a:rPr>
              <a:pPr>
                <a:spcBef>
                  <a:spcPct val="0"/>
                </a:spcBef>
                <a:buFontTx/>
                <a:buNone/>
              </a:pPr>
              <a:t>11</a:t>
            </a:fld>
            <a:endParaRPr lang="en-US" altLang="nl-NL" sz="1200">
              <a:solidFill>
                <a:schemeClr val="bg2"/>
              </a:solidFill>
            </a:endParaRPr>
          </a:p>
        </p:txBody>
      </p:sp>
      <p:pic>
        <p:nvPicPr>
          <p:cNvPr id="348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9692" y="1966003"/>
            <a:ext cx="3455988"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a:blip r:embed="rId4"/>
          <a:stretch>
            <a:fillRect/>
          </a:stretch>
        </p:blipFill>
        <p:spPr>
          <a:xfrm>
            <a:off x="9540552" y="2107011"/>
            <a:ext cx="2554253" cy="1697596"/>
          </a:xfrm>
          <a:prstGeom prst="rect">
            <a:avLst/>
          </a:prstGeom>
        </p:spPr>
      </p:pic>
      <p:pic>
        <p:nvPicPr>
          <p:cNvPr id="8" name="Afbeelding 7" descr="Afbeeldingsresultaat voor varken met bi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7941" y="99378"/>
            <a:ext cx="1659255" cy="1242060"/>
          </a:xfrm>
          <a:prstGeom prst="rect">
            <a:avLst/>
          </a:prstGeom>
          <a:noFill/>
          <a:ln>
            <a:noFill/>
          </a:ln>
        </p:spPr>
      </p:pic>
    </p:spTree>
    <p:extLst>
      <p:ext uri="{BB962C8B-B14F-4D97-AF65-F5344CB8AC3E}">
        <p14:creationId xmlns:p14="http://schemas.microsoft.com/office/powerpoint/2010/main" val="3580278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nl-NL" altLang="nl-NL">
                <a:ea typeface="ＭＳ Ｐゴシック" panose="020B0600070205080204" pitchFamily="34" charset="-128"/>
              </a:rPr>
              <a:t>Voortplantingsgedrag</a:t>
            </a:r>
            <a:endParaRPr lang="nl-NL" altLang="nl-NL">
              <a:solidFill>
                <a:schemeClr val="tx1"/>
              </a:solidFill>
              <a:ea typeface="ＭＳ Ｐゴシック" panose="020B0600070205080204" pitchFamily="34" charset="-128"/>
            </a:endParaRPr>
          </a:p>
        </p:txBody>
      </p:sp>
      <p:sp>
        <p:nvSpPr>
          <p:cNvPr id="57346" name="Content Placeholder 2"/>
          <p:cNvSpPr>
            <a:spLocks noGrp="1"/>
          </p:cNvSpPr>
          <p:nvPr>
            <p:ph idx="1"/>
          </p:nvPr>
        </p:nvSpPr>
        <p:spPr>
          <a:xfrm>
            <a:off x="468313" y="1412875"/>
            <a:ext cx="7773987" cy="5111750"/>
          </a:xfrm>
        </p:spPr>
        <p:txBody>
          <a:bodyPr>
            <a:normAutofit fontScale="92500"/>
          </a:bodyPr>
          <a:lstStyle/>
          <a:p>
            <a:pPr eaLnBrk="1" hangingPunct="1">
              <a:defRPr/>
            </a:pPr>
            <a:r>
              <a:rPr lang="nl-NL" dirty="0"/>
              <a:t>Gedragingen gericht op reproductie van de soort</a:t>
            </a:r>
          </a:p>
          <a:p>
            <a:pPr marL="0" indent="0" eaLnBrk="1" hangingPunct="1">
              <a:buFontTx/>
              <a:buNone/>
              <a:defRPr/>
            </a:pPr>
            <a:endParaRPr lang="nl-NL" dirty="0"/>
          </a:p>
          <a:p>
            <a:pPr eaLnBrk="1" hangingPunct="1">
              <a:defRPr/>
            </a:pPr>
            <a:r>
              <a:rPr lang="en-US" dirty="0"/>
              <a:t>K</a:t>
            </a:r>
            <a:r>
              <a:rPr lang="nl-NL" dirty="0"/>
              <a:t>op op rug / bespringen (koe)</a:t>
            </a:r>
          </a:p>
          <a:p>
            <a:pPr marL="0" indent="0" eaLnBrk="1" hangingPunct="1">
              <a:buFontTx/>
              <a:buNone/>
              <a:defRPr/>
            </a:pPr>
            <a:endParaRPr lang="nl-NL" sz="1000" dirty="0"/>
          </a:p>
          <a:p>
            <a:pPr eaLnBrk="1" hangingPunct="1">
              <a:defRPr/>
            </a:pPr>
            <a:r>
              <a:rPr lang="nl-NL" dirty="0"/>
              <a:t>Genetisch bepaald en beïnvloed door verandering daglengte en temperatuur</a:t>
            </a:r>
            <a:endParaRPr lang="nl-NL" sz="1200" dirty="0"/>
          </a:p>
          <a:p>
            <a:pPr eaLnBrk="1" hangingPunct="1">
              <a:defRPr/>
            </a:pPr>
            <a:endParaRPr lang="nl-NL" sz="1200" dirty="0"/>
          </a:p>
          <a:p>
            <a:pPr eaLnBrk="1" hangingPunct="1">
              <a:defRPr/>
            </a:pPr>
            <a:r>
              <a:rPr lang="nl-NL" dirty="0"/>
              <a:t>Bestaat uit verschillende fases:</a:t>
            </a:r>
          </a:p>
          <a:p>
            <a:pPr eaLnBrk="1" hangingPunct="1">
              <a:buFontTx/>
              <a:buChar char="-"/>
              <a:defRPr/>
            </a:pPr>
            <a:r>
              <a:rPr lang="nl-NL" dirty="0"/>
              <a:t>Zoeken en vinden van geslachtspartners</a:t>
            </a:r>
          </a:p>
          <a:p>
            <a:pPr eaLnBrk="1" hangingPunct="1">
              <a:buFontTx/>
              <a:buChar char="-"/>
              <a:defRPr/>
            </a:pPr>
            <a:r>
              <a:rPr lang="nl-NL" dirty="0"/>
              <a:t>Synchroniseren van elkaars gedrag (baltsgedrag)</a:t>
            </a:r>
          </a:p>
          <a:p>
            <a:pPr eaLnBrk="1" hangingPunct="1">
              <a:buFontTx/>
              <a:buChar char="-"/>
              <a:defRPr/>
            </a:pPr>
            <a:r>
              <a:rPr lang="nl-NL" dirty="0"/>
              <a:t>Dulden van elkaars nabijheid en paring</a:t>
            </a:r>
          </a:p>
          <a:p>
            <a:pPr eaLnBrk="1" hangingPunct="1">
              <a:buFontTx/>
              <a:buChar char="-"/>
              <a:defRPr/>
            </a:pPr>
            <a:r>
              <a:rPr lang="nl-NL" dirty="0"/>
              <a:t>Vormen van een paar en nestelgedrag</a:t>
            </a:r>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fld id="{1ABAF22D-F8C8-41A9-8ECC-DD0819ED4ACA}" type="slidenum">
              <a:rPr lang="en-US" altLang="nl-NL" sz="1200" smtClean="0">
                <a:solidFill>
                  <a:schemeClr val="bg2"/>
                </a:solidFill>
              </a:rPr>
              <a:pPr>
                <a:spcBef>
                  <a:spcPct val="0"/>
                </a:spcBef>
                <a:buFontTx/>
                <a:buNone/>
              </a:pPr>
              <a:t>12</a:t>
            </a:fld>
            <a:endParaRPr lang="en-US" altLang="nl-NL" sz="1200">
              <a:solidFill>
                <a:schemeClr val="bg2"/>
              </a:solidFill>
            </a:endParaRPr>
          </a:p>
        </p:txBody>
      </p:sp>
      <p:pic>
        <p:nvPicPr>
          <p:cNvPr id="3" name="Afbeelding 2"/>
          <p:cNvPicPr>
            <a:picLocks noChangeAspect="1"/>
          </p:cNvPicPr>
          <p:nvPr/>
        </p:nvPicPr>
        <p:blipFill>
          <a:blip r:embed="rId3"/>
          <a:stretch>
            <a:fillRect/>
          </a:stretch>
        </p:blipFill>
        <p:spPr>
          <a:xfrm>
            <a:off x="6372200" y="1988840"/>
            <a:ext cx="2565284" cy="1440159"/>
          </a:xfrm>
          <a:prstGeom prst="rect">
            <a:avLst/>
          </a:prstGeom>
        </p:spPr>
      </p:pic>
    </p:spTree>
    <p:extLst>
      <p:ext uri="{BB962C8B-B14F-4D97-AF65-F5344CB8AC3E}">
        <p14:creationId xmlns:p14="http://schemas.microsoft.com/office/powerpoint/2010/main" val="166726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699792" y="116632"/>
            <a:ext cx="7773988" cy="1143000"/>
          </a:xfrm>
        </p:spPr>
        <p:txBody>
          <a:bodyPr/>
          <a:lstStyle/>
          <a:p>
            <a:pPr eaLnBrk="1" hangingPunct="1"/>
            <a:r>
              <a:rPr lang="nl-NL" altLang="nl-NL" dirty="0">
                <a:ea typeface="ＭＳ Ｐゴシック" panose="020B0600070205080204" pitchFamily="34" charset="-128"/>
              </a:rPr>
              <a:t>Slaap en rust gedrag</a:t>
            </a:r>
          </a:p>
        </p:txBody>
      </p:sp>
      <p:sp>
        <p:nvSpPr>
          <p:cNvPr id="61442" name="Content Placeholder 2"/>
          <p:cNvSpPr>
            <a:spLocks noGrp="1"/>
          </p:cNvSpPr>
          <p:nvPr>
            <p:ph idx="1"/>
          </p:nvPr>
        </p:nvSpPr>
        <p:spPr>
          <a:xfrm>
            <a:off x="755576" y="1367050"/>
            <a:ext cx="7992888" cy="5327650"/>
          </a:xfrm>
        </p:spPr>
        <p:txBody>
          <a:bodyPr>
            <a:normAutofit fontScale="85000" lnSpcReduction="20000"/>
          </a:bodyPr>
          <a:lstStyle/>
          <a:p>
            <a:pPr eaLnBrk="1" hangingPunct="1">
              <a:defRPr/>
            </a:pPr>
            <a:r>
              <a:rPr lang="nl-NL" dirty="0"/>
              <a:t>Gedrag gericht op het slapen en rusten</a:t>
            </a:r>
          </a:p>
          <a:p>
            <a:pPr eaLnBrk="1" hangingPunct="1">
              <a:defRPr/>
            </a:pPr>
            <a:endParaRPr lang="nl-NL" dirty="0"/>
          </a:p>
          <a:p>
            <a:pPr eaLnBrk="1" hangingPunct="1">
              <a:defRPr/>
            </a:pPr>
            <a:r>
              <a:rPr lang="en-US" dirty="0"/>
              <a:t>H</a:t>
            </a:r>
            <a:r>
              <a:rPr lang="nl-NL" dirty="0"/>
              <a:t>oe lang slaapt een koe?</a:t>
            </a:r>
          </a:p>
          <a:p>
            <a:pPr marL="0" indent="0" eaLnBrk="1" hangingPunct="1">
              <a:buFontTx/>
              <a:buNone/>
              <a:defRPr/>
            </a:pPr>
            <a:endParaRPr lang="nl-NL" dirty="0"/>
          </a:p>
          <a:p>
            <a:pPr eaLnBrk="1" hangingPunct="1">
              <a:defRPr/>
            </a:pPr>
            <a:r>
              <a:rPr lang="nl-NL" u="sng" dirty="0"/>
              <a:t>Soort specifiek</a:t>
            </a:r>
          </a:p>
          <a:p>
            <a:pPr eaLnBrk="1" hangingPunct="1">
              <a:buFontTx/>
              <a:buNone/>
              <a:defRPr/>
            </a:pPr>
            <a:r>
              <a:rPr lang="nl-NL" dirty="0"/>
              <a:t>- Runderen, herten paarden rusten staand</a:t>
            </a:r>
          </a:p>
          <a:p>
            <a:pPr eaLnBrk="1" hangingPunct="1">
              <a:buFontTx/>
              <a:buNone/>
              <a:defRPr/>
            </a:pPr>
            <a:r>
              <a:rPr lang="nl-NL" dirty="0"/>
              <a:t>- Varkens slapen op veilige, verborgen plaatsen</a:t>
            </a:r>
          </a:p>
          <a:p>
            <a:pPr eaLnBrk="1" hangingPunct="1">
              <a:buFontTx/>
              <a:buNone/>
              <a:defRPr/>
            </a:pPr>
            <a:r>
              <a:rPr lang="nl-NL" dirty="0"/>
              <a:t>- Kippen slapen alleen op hoge plaatsen</a:t>
            </a:r>
          </a:p>
          <a:p>
            <a:pPr eaLnBrk="1" hangingPunct="1">
              <a:defRPr/>
            </a:pPr>
            <a:endParaRPr lang="nl-NL" dirty="0"/>
          </a:p>
          <a:p>
            <a:pPr eaLnBrk="1" hangingPunct="1">
              <a:defRPr/>
            </a:pPr>
            <a:r>
              <a:rPr lang="nl-NL" u="sng" dirty="0"/>
              <a:t>Slaapstadia:</a:t>
            </a:r>
          </a:p>
          <a:p>
            <a:pPr eaLnBrk="1" hangingPunct="1">
              <a:buFontTx/>
              <a:buChar char="-"/>
              <a:defRPr/>
            </a:pPr>
            <a:r>
              <a:rPr lang="nl-NL" dirty="0"/>
              <a:t>Rust maar wakker, ogen open</a:t>
            </a:r>
          </a:p>
          <a:p>
            <a:pPr eaLnBrk="1" hangingPunct="1">
              <a:buFontTx/>
              <a:buChar char="-"/>
              <a:defRPr/>
            </a:pPr>
            <a:r>
              <a:rPr lang="nl-NL" dirty="0"/>
              <a:t>Ogen dicht, dommelen of lichte slaap (koe staand)</a:t>
            </a:r>
          </a:p>
          <a:p>
            <a:pPr eaLnBrk="1" hangingPunct="1">
              <a:buFontTx/>
              <a:buChar char="-"/>
              <a:defRPr/>
            </a:pPr>
            <a:r>
              <a:rPr lang="nl-NL" dirty="0"/>
              <a:t>Ogen dicht, diepe slaap (makkelijk te wekken)</a:t>
            </a:r>
          </a:p>
          <a:p>
            <a:pPr eaLnBrk="1" hangingPunct="1">
              <a:buFontTx/>
              <a:buChar char="-"/>
              <a:defRPr/>
            </a:pPr>
            <a:r>
              <a:rPr lang="nl-NL" dirty="0"/>
              <a:t>Ogen dicht, REM slaap (moeilijk te wekken)</a:t>
            </a:r>
          </a:p>
        </p:txBody>
      </p:sp>
      <p:sp>
        <p:nvSpPr>
          <p:cNvPr id="368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fld id="{A1E57230-DA97-4F65-952D-62231EB323DB}" type="slidenum">
              <a:rPr lang="en-US" altLang="nl-NL" sz="1200" smtClean="0">
                <a:solidFill>
                  <a:schemeClr val="bg2"/>
                </a:solidFill>
              </a:rPr>
              <a:pPr>
                <a:spcBef>
                  <a:spcPct val="0"/>
                </a:spcBef>
                <a:buFontTx/>
                <a:buNone/>
              </a:pPr>
              <a:t>13</a:t>
            </a:fld>
            <a:endParaRPr lang="en-US" altLang="nl-NL" sz="1200">
              <a:solidFill>
                <a:schemeClr val="bg2"/>
              </a:solidFill>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651" y="1916832"/>
            <a:ext cx="2360189" cy="1628530"/>
          </a:xfrm>
          <a:prstGeom prst="rect">
            <a:avLst/>
          </a:prstGeom>
        </p:spPr>
      </p:pic>
    </p:spTree>
    <p:extLst>
      <p:ext uri="{BB962C8B-B14F-4D97-AF65-F5344CB8AC3E}">
        <p14:creationId xmlns:p14="http://schemas.microsoft.com/office/powerpoint/2010/main" val="287547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4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4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4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442">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442">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44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nl-NL" altLang="nl-NL" dirty="0">
                <a:ea typeface="ＭＳ Ｐゴシック" panose="020B0600070205080204" pitchFamily="34" charset="-128"/>
              </a:rPr>
              <a:t>Exploratiegedrag</a:t>
            </a:r>
          </a:p>
        </p:txBody>
      </p:sp>
      <p:sp>
        <p:nvSpPr>
          <p:cNvPr id="38915" name="Content Placeholder 2"/>
          <p:cNvSpPr>
            <a:spLocks noGrp="1"/>
          </p:cNvSpPr>
          <p:nvPr>
            <p:ph idx="1"/>
          </p:nvPr>
        </p:nvSpPr>
        <p:spPr>
          <a:xfrm>
            <a:off x="899592" y="1196752"/>
            <a:ext cx="7787208" cy="5159598"/>
          </a:xfrm>
        </p:spPr>
        <p:txBody>
          <a:bodyPr/>
          <a:lstStyle/>
          <a:p>
            <a:pPr eaLnBrk="1" hangingPunct="1">
              <a:lnSpc>
                <a:spcPct val="80000"/>
              </a:lnSpc>
            </a:pPr>
            <a:r>
              <a:rPr lang="nl-NL" altLang="nl-NL" sz="2200" dirty="0">
                <a:ea typeface="ＭＳ Ｐゴシック" panose="020B0600070205080204" pitchFamily="34" charset="-128"/>
              </a:rPr>
              <a:t>Gedragingen gericht op het onderzoeken van de omgeving of soortgenoten.</a:t>
            </a:r>
          </a:p>
          <a:p>
            <a:pPr eaLnBrk="1" hangingPunct="1">
              <a:lnSpc>
                <a:spcPct val="80000"/>
              </a:lnSpc>
            </a:pPr>
            <a:r>
              <a:rPr lang="nl-NL" altLang="nl-NL" sz="2200" dirty="0">
                <a:ea typeface="ＭＳ Ｐゴシック" panose="020B0600070205080204" pitchFamily="34" charset="-128"/>
              </a:rPr>
              <a:t> </a:t>
            </a:r>
          </a:p>
          <a:p>
            <a:pPr lvl="1" eaLnBrk="1" hangingPunct="1">
              <a:lnSpc>
                <a:spcPct val="90000"/>
              </a:lnSpc>
            </a:pPr>
            <a:r>
              <a:rPr lang="nl-NL" altLang="nl-NL" sz="2200" dirty="0">
                <a:ea typeface="ＭＳ Ｐゴシック" panose="020B0600070205080204" pitchFamily="34" charset="-128"/>
              </a:rPr>
              <a:t>Exploratie levert beelden van de omgeving op (vluchtwegen, voedselplaatsen etc.)</a:t>
            </a:r>
          </a:p>
          <a:p>
            <a:pPr lvl="1" eaLnBrk="1" hangingPunct="1">
              <a:lnSpc>
                <a:spcPct val="90000"/>
              </a:lnSpc>
            </a:pPr>
            <a:r>
              <a:rPr lang="nl-NL" altLang="nl-NL" sz="2200" dirty="0">
                <a:ea typeface="ＭＳ Ｐゴシック" panose="020B0600070205080204" pitchFamily="34" charset="-128"/>
              </a:rPr>
              <a:t>Vaak jonge dieren die spelenderwijs de omgeving verkennen</a:t>
            </a:r>
          </a:p>
          <a:p>
            <a:pPr eaLnBrk="1" hangingPunct="1">
              <a:lnSpc>
                <a:spcPct val="90000"/>
              </a:lnSpc>
            </a:pPr>
            <a:endParaRPr lang="nl-NL" altLang="nl-NL" sz="2200" dirty="0">
              <a:ea typeface="ＭＳ Ｐゴシック" panose="020B0600070205080204" pitchFamily="34" charset="-128"/>
            </a:endParaRPr>
          </a:p>
          <a:p>
            <a:pPr eaLnBrk="1" hangingPunct="1">
              <a:lnSpc>
                <a:spcPct val="90000"/>
              </a:lnSpc>
            </a:pPr>
            <a:r>
              <a:rPr lang="nl-NL" altLang="nl-NL" sz="2200" i="1" u="sng" dirty="0">
                <a:ea typeface="ＭＳ Ｐゴシック" panose="020B0600070205080204" pitchFamily="34" charset="-128"/>
              </a:rPr>
              <a:t>Voorbeelden:</a:t>
            </a:r>
          </a:p>
          <a:p>
            <a:pPr eaLnBrk="1" hangingPunct="1">
              <a:lnSpc>
                <a:spcPct val="90000"/>
              </a:lnSpc>
            </a:pPr>
            <a:r>
              <a:rPr lang="nl-NL" altLang="nl-NL" sz="2200" dirty="0">
                <a:ea typeface="ＭＳ Ｐゴシック" panose="020B0600070205080204" pitchFamily="34" charset="-128"/>
              </a:rPr>
              <a:t>Spitsen van oren, snuffelen, </a:t>
            </a:r>
          </a:p>
          <a:p>
            <a:pPr eaLnBrk="1" hangingPunct="1">
              <a:lnSpc>
                <a:spcPct val="90000"/>
              </a:lnSpc>
            </a:pPr>
            <a:r>
              <a:rPr lang="nl-NL" altLang="nl-NL" sz="2200" dirty="0">
                <a:ea typeface="ＭＳ Ｐゴシック" panose="020B0600070205080204" pitchFamily="34" charset="-128"/>
              </a:rPr>
              <a:t>voelen, bijten etc.</a:t>
            </a:r>
          </a:p>
          <a:p>
            <a:pPr eaLnBrk="1" hangingPunct="1"/>
            <a:endParaRPr lang="nl-NL" altLang="nl-NL" dirty="0">
              <a:ea typeface="ＭＳ Ｐゴシック" panose="020B0600070205080204" pitchFamily="34" charset="-128"/>
            </a:endParaRPr>
          </a:p>
        </p:txBody>
      </p:sp>
      <p:sp>
        <p:nvSpPr>
          <p:cNvPr id="389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fld id="{708BE392-A29F-49F5-9428-90579404E4C9}" type="slidenum">
              <a:rPr lang="en-US" altLang="nl-NL" sz="1200" smtClean="0">
                <a:solidFill>
                  <a:schemeClr val="bg2"/>
                </a:solidFill>
              </a:rPr>
              <a:pPr>
                <a:spcBef>
                  <a:spcPct val="0"/>
                </a:spcBef>
                <a:buFontTx/>
                <a:buNone/>
              </a:pPr>
              <a:t>14</a:t>
            </a:fld>
            <a:endParaRPr lang="en-US" altLang="nl-NL" sz="1200">
              <a:solidFill>
                <a:schemeClr val="bg2"/>
              </a:solidFill>
            </a:endParaRPr>
          </a:p>
        </p:txBody>
      </p:sp>
      <p:pic>
        <p:nvPicPr>
          <p:cNvPr id="38917" name="Picture 8" descr="28508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951519"/>
            <a:ext cx="3406775" cy="256222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47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488623"/>
            <a:ext cx="7149480" cy="648072"/>
          </a:xfrm>
        </p:spPr>
        <p:txBody>
          <a:bodyPr/>
          <a:lstStyle/>
          <a:p>
            <a:r>
              <a:rPr lang="nl-NL" dirty="0"/>
              <a:t>Exploratie gedrag of foerageergedrag?</a:t>
            </a:r>
          </a:p>
        </p:txBody>
      </p:sp>
      <p:pic>
        <p:nvPicPr>
          <p:cNvPr id="6" name="oAkpjzk-Sw4"/>
          <p:cNvPicPr>
            <a:picLocks noGrp="1" noRot="1" noChangeAspect="1"/>
          </p:cNvPicPr>
          <p:nvPr>
            <p:ph idx="1"/>
            <a:videoFile r:link="rId1"/>
          </p:nvPr>
        </p:nvPicPr>
        <p:blipFill>
          <a:blip r:embed="rId3"/>
          <a:stretch>
            <a:fillRect/>
          </a:stretch>
        </p:blipFill>
        <p:spPr>
          <a:xfrm>
            <a:off x="755576" y="1340768"/>
            <a:ext cx="8192910" cy="4608512"/>
          </a:xfrm>
          <a:prstGeom prst="rect">
            <a:avLst/>
          </a:prstGeom>
        </p:spPr>
      </p:pic>
      <p:sp>
        <p:nvSpPr>
          <p:cNvPr id="4" name="Rechthoek 3"/>
          <p:cNvSpPr/>
          <p:nvPr/>
        </p:nvSpPr>
        <p:spPr>
          <a:xfrm>
            <a:off x="3203848" y="6153353"/>
            <a:ext cx="5814392" cy="377667"/>
          </a:xfrm>
          <a:prstGeom prst="rect">
            <a:avLst/>
          </a:prstGeom>
        </p:spPr>
        <p:txBody>
          <a:bodyPr wrap="square">
            <a:spAutoFit/>
          </a:bodyPr>
          <a:lstStyle/>
          <a:p>
            <a:pPr marL="685800">
              <a:lnSpc>
                <a:spcPct val="103000"/>
              </a:lnSpc>
              <a:spcAft>
                <a:spcPts val="800"/>
              </a:spcAft>
            </a:pPr>
            <a:r>
              <a:rPr lang="nl-NL" u="sng" dirty="0">
                <a:solidFill>
                  <a:srgbClr val="0563C1"/>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4"/>
              </a:rPr>
              <a:t>https://www.youtube.com/watch?v=oAkpjzk-Sw4</a:t>
            </a:r>
            <a:endParaRPr lang="nl-N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3149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nl-NL" altLang="nl-NL">
                <a:ea typeface="ＭＳ Ｐゴシック" panose="020B0600070205080204" pitchFamily="34" charset="-128"/>
              </a:rPr>
              <a:t>Comfortgedrag</a:t>
            </a:r>
          </a:p>
        </p:txBody>
      </p:sp>
      <p:sp>
        <p:nvSpPr>
          <p:cNvPr id="63490" name="Content Placeholder 2"/>
          <p:cNvSpPr>
            <a:spLocks noGrp="1"/>
          </p:cNvSpPr>
          <p:nvPr>
            <p:ph idx="1"/>
          </p:nvPr>
        </p:nvSpPr>
        <p:spPr>
          <a:xfrm>
            <a:off x="468313" y="1484312"/>
            <a:ext cx="8568183" cy="4969023"/>
          </a:xfrm>
        </p:spPr>
        <p:txBody>
          <a:bodyPr/>
          <a:lstStyle/>
          <a:p>
            <a:pPr eaLnBrk="1" hangingPunct="1">
              <a:defRPr/>
            </a:pPr>
            <a:r>
              <a:rPr lang="nl-NL" sz="2200" dirty="0"/>
              <a:t>Gedragingen gericht op het verzorgen van eigen huid, haren en veren.</a:t>
            </a:r>
          </a:p>
          <a:p>
            <a:pPr eaLnBrk="1" hangingPunct="1">
              <a:defRPr/>
            </a:pPr>
            <a:r>
              <a:rPr lang="en-US" sz="2200" dirty="0"/>
              <a:t>O</a:t>
            </a:r>
            <a:r>
              <a:rPr lang="nl-NL" sz="2200" dirty="0"/>
              <a:t>ok gedrag gericht op lichaamsbedekking soortgenoten.</a:t>
            </a:r>
          </a:p>
          <a:p>
            <a:pPr eaLnBrk="1" hangingPunct="1">
              <a:defRPr/>
            </a:pPr>
            <a:endParaRPr lang="nl-NL" sz="2200" dirty="0"/>
          </a:p>
          <a:p>
            <a:pPr marL="341313" lvl="1" indent="-341313" eaLnBrk="1" hangingPunct="1">
              <a:lnSpc>
                <a:spcPct val="90000"/>
              </a:lnSpc>
              <a:defRPr/>
            </a:pPr>
            <a:r>
              <a:rPr lang="nl-NL" sz="2200" dirty="0"/>
              <a:t>Goede conditie van lichaamsbedekking is levensnoodzaak (</a:t>
            </a:r>
            <a:r>
              <a:rPr lang="nl-NL" sz="2200" b="1" dirty="0"/>
              <a:t>bescherming</a:t>
            </a:r>
            <a:r>
              <a:rPr lang="nl-NL" sz="2200" dirty="0"/>
              <a:t> tegen stoffen/organismen, warmte etc.)</a:t>
            </a:r>
          </a:p>
          <a:p>
            <a:pPr marL="341313" lvl="1" indent="-341313" eaLnBrk="1" hangingPunct="1">
              <a:lnSpc>
                <a:spcPct val="90000"/>
              </a:lnSpc>
              <a:defRPr/>
            </a:pPr>
            <a:r>
              <a:rPr lang="nl-NL" sz="2200" dirty="0"/>
              <a:t>Lichaamsbedekking van belang bij het geven van signalen in </a:t>
            </a:r>
            <a:r>
              <a:rPr lang="nl-NL" sz="2200" b="1" dirty="0"/>
              <a:t>communicatie</a:t>
            </a:r>
            <a:r>
              <a:rPr lang="nl-NL" sz="2200" dirty="0"/>
              <a:t> met soortgenoten (opzetten van veren bij dreigen)</a:t>
            </a:r>
          </a:p>
          <a:p>
            <a:pPr marL="0" indent="0" eaLnBrk="1" hangingPunct="1">
              <a:lnSpc>
                <a:spcPct val="80000"/>
              </a:lnSpc>
              <a:buFontTx/>
              <a:buNone/>
              <a:defRPr/>
            </a:pPr>
            <a:endParaRPr lang="nl-NL" sz="2200" i="1" u="sng" dirty="0"/>
          </a:p>
          <a:p>
            <a:pPr eaLnBrk="1" hangingPunct="1">
              <a:lnSpc>
                <a:spcPct val="80000"/>
              </a:lnSpc>
              <a:defRPr/>
            </a:pPr>
            <a:r>
              <a:rPr lang="nl-NL" sz="2200" i="1" u="sng" dirty="0"/>
              <a:t>Voorbeelden:</a:t>
            </a:r>
          </a:p>
          <a:p>
            <a:pPr marL="0" indent="0" eaLnBrk="1" hangingPunct="1">
              <a:lnSpc>
                <a:spcPct val="80000"/>
              </a:lnSpc>
              <a:buFontTx/>
              <a:buNone/>
              <a:defRPr/>
            </a:pPr>
            <a:r>
              <a:rPr lang="nl-NL" sz="2200" dirty="0"/>
              <a:t>Likken, wassen, schuren, rekken, rollen, water- &amp; stofbaden en krabben. </a:t>
            </a:r>
          </a:p>
          <a:p>
            <a:pPr eaLnBrk="1" hangingPunct="1">
              <a:defRPr/>
            </a:pPr>
            <a:endParaRPr lang="nl-NL" dirty="0"/>
          </a:p>
        </p:txBody>
      </p:sp>
      <p:sp>
        <p:nvSpPr>
          <p:cNvPr id="399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fld id="{BEC602C8-14EB-4790-B2A1-BDF9EB0FA020}" type="slidenum">
              <a:rPr lang="en-US" altLang="nl-NL" sz="1200" smtClean="0">
                <a:solidFill>
                  <a:schemeClr val="bg2"/>
                </a:solidFill>
              </a:rPr>
              <a:pPr>
                <a:spcBef>
                  <a:spcPct val="0"/>
                </a:spcBef>
                <a:buFontTx/>
                <a:buNone/>
              </a:pPr>
              <a:t>16</a:t>
            </a:fld>
            <a:endParaRPr lang="en-US" altLang="nl-NL" sz="1200">
              <a:solidFill>
                <a:schemeClr val="bg2"/>
              </a:solidFill>
            </a:endParaRPr>
          </a:p>
        </p:txBody>
      </p:sp>
      <p:pic>
        <p:nvPicPr>
          <p:cNvPr id="5" name="Afbeelding 4" descr="Afbeeldingsresultaat voor vechtende varken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8236" y="5733256"/>
            <a:ext cx="1866900" cy="1049655"/>
          </a:xfrm>
          <a:prstGeom prst="rect">
            <a:avLst/>
          </a:prstGeom>
          <a:noFill/>
          <a:ln>
            <a:noFill/>
          </a:ln>
        </p:spPr>
      </p:pic>
    </p:spTree>
    <p:extLst>
      <p:ext uri="{BB962C8B-B14F-4D97-AF65-F5344CB8AC3E}">
        <p14:creationId xmlns:p14="http://schemas.microsoft.com/office/powerpoint/2010/main" val="238044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fld id="{00244350-938A-43C6-9A44-430F620CC8D4}" type="slidenum">
              <a:rPr lang="en-US" altLang="nl-NL" sz="1200" smtClean="0">
                <a:solidFill>
                  <a:schemeClr val="bg2"/>
                </a:solidFill>
              </a:rPr>
              <a:pPr>
                <a:spcBef>
                  <a:spcPct val="0"/>
                </a:spcBef>
                <a:buFontTx/>
                <a:buNone/>
              </a:pPr>
              <a:t>2</a:t>
            </a:fld>
            <a:endParaRPr lang="en-US" altLang="nl-NL" sz="1200">
              <a:solidFill>
                <a:schemeClr val="bg2"/>
              </a:solidFill>
            </a:endParaRPr>
          </a:p>
        </p:txBody>
      </p:sp>
      <p:sp>
        <p:nvSpPr>
          <p:cNvPr id="14339" name="Rectangle 2"/>
          <p:cNvSpPr>
            <a:spLocks noGrp="1" noChangeArrowheads="1"/>
          </p:cNvSpPr>
          <p:nvPr>
            <p:ph type="title"/>
          </p:nvPr>
        </p:nvSpPr>
        <p:spPr/>
        <p:txBody>
          <a:bodyPr/>
          <a:lstStyle/>
          <a:p>
            <a:pPr eaLnBrk="1" hangingPunct="1"/>
            <a:r>
              <a:rPr lang="nl-NL" altLang="nl-NL">
                <a:ea typeface="ＭＳ Ｐゴシック" panose="020B0600070205080204" pitchFamily="34" charset="-128"/>
              </a:rPr>
              <a:t>Gedrag</a:t>
            </a:r>
          </a:p>
        </p:txBody>
      </p:sp>
      <p:sp>
        <p:nvSpPr>
          <p:cNvPr id="14340" name="Rectangle 3"/>
          <p:cNvSpPr>
            <a:spLocks noGrp="1" noChangeArrowheads="1"/>
          </p:cNvSpPr>
          <p:nvPr>
            <p:ph type="body" idx="1"/>
          </p:nvPr>
        </p:nvSpPr>
        <p:spPr>
          <a:xfrm>
            <a:off x="2123728" y="1196752"/>
            <a:ext cx="6696744" cy="5661248"/>
          </a:xfrm>
        </p:spPr>
        <p:txBody>
          <a:bodyPr>
            <a:noAutofit/>
          </a:bodyPr>
          <a:lstStyle/>
          <a:p>
            <a:pPr eaLnBrk="1" hangingPunct="1">
              <a:buFontTx/>
              <a:buNone/>
            </a:pPr>
            <a:r>
              <a:rPr lang="nl-NL" altLang="nl-NL" sz="2200" dirty="0">
                <a:ea typeface="ＭＳ Ｐゴシック" panose="020B0600070205080204" pitchFamily="34" charset="-128"/>
              </a:rPr>
              <a:t>GEDRAG: </a:t>
            </a:r>
            <a:r>
              <a:rPr lang="nl-NL" altLang="nl-NL" sz="2200" b="1" dirty="0">
                <a:ea typeface="ＭＳ Ｐゴシック" panose="020B0600070205080204" pitchFamily="34" charset="-128"/>
              </a:rPr>
              <a:t>Een opeenvolging van </a:t>
            </a:r>
            <a:r>
              <a:rPr lang="nl-NL" altLang="nl-NL" sz="2200" b="1" u="sng" dirty="0">
                <a:ea typeface="ＭＳ Ｐゴシック" panose="020B0600070205080204" pitchFamily="34" charset="-128"/>
              </a:rPr>
              <a:t>handelingen</a:t>
            </a:r>
            <a:r>
              <a:rPr lang="nl-NL" altLang="nl-NL" sz="2200" b="1" dirty="0">
                <a:ea typeface="ＭＳ Ｐゴシック" panose="020B0600070205080204" pitchFamily="34" charset="-128"/>
              </a:rPr>
              <a:t> die door een dier wordt uitgevoerd als gevolg van een of meerdere </a:t>
            </a:r>
            <a:r>
              <a:rPr lang="nl-NL" altLang="nl-NL" sz="2200" b="1" u="sng" dirty="0">
                <a:ea typeface="ＭＳ Ｐゴシック" panose="020B0600070205080204" pitchFamily="34" charset="-128"/>
              </a:rPr>
              <a:t>prikkels</a:t>
            </a:r>
            <a:r>
              <a:rPr lang="nl-NL" altLang="nl-NL" sz="2200" b="1" dirty="0">
                <a:ea typeface="ＭＳ Ｐゴシック" panose="020B0600070205080204" pitchFamily="34" charset="-128"/>
              </a:rPr>
              <a:t>.</a:t>
            </a:r>
          </a:p>
          <a:p>
            <a:pPr eaLnBrk="1" hangingPunct="1">
              <a:buFontTx/>
              <a:buNone/>
            </a:pPr>
            <a:endParaRPr lang="en-US" altLang="nl-NL" sz="2200" dirty="0">
              <a:ea typeface="ＭＳ Ｐゴシック" panose="020B0600070205080204" pitchFamily="34" charset="-128"/>
            </a:endParaRPr>
          </a:p>
          <a:p>
            <a:pPr eaLnBrk="1" hangingPunct="1">
              <a:buFontTx/>
              <a:buNone/>
            </a:pPr>
            <a:r>
              <a:rPr lang="en-US" altLang="nl-NL" sz="2200" dirty="0" err="1">
                <a:ea typeface="ＭＳ Ｐゴシック" panose="020B0600070205080204" pitchFamily="34" charset="-128"/>
              </a:rPr>
              <a:t>Een</a:t>
            </a:r>
            <a:r>
              <a:rPr lang="en-US" altLang="nl-NL" sz="2200" dirty="0">
                <a:ea typeface="ＭＳ Ｐゴシック" panose="020B0600070205080204" pitchFamily="34" charset="-128"/>
              </a:rPr>
              <a:t> </a:t>
            </a:r>
            <a:r>
              <a:rPr lang="en-US" altLang="nl-NL" sz="2200" dirty="0" err="1">
                <a:ea typeface="ＭＳ Ｐゴシック" panose="020B0600070205080204" pitchFamily="34" charset="-128"/>
              </a:rPr>
              <a:t>koe</a:t>
            </a:r>
            <a:r>
              <a:rPr lang="en-US" altLang="nl-NL" sz="2200" dirty="0">
                <a:ea typeface="ＭＳ Ｐゴシック" panose="020B0600070205080204" pitchFamily="34" charset="-128"/>
              </a:rPr>
              <a:t> </a:t>
            </a:r>
            <a:r>
              <a:rPr lang="en-US" altLang="nl-NL" sz="2200" dirty="0" err="1">
                <a:ea typeface="ＭＳ Ｐゴシック" panose="020B0600070205080204" pitchFamily="34" charset="-128"/>
              </a:rPr>
              <a:t>loopt</a:t>
            </a:r>
            <a:r>
              <a:rPr lang="en-US" altLang="nl-NL" sz="2200" dirty="0">
                <a:ea typeface="ＭＳ Ｐゴシック" panose="020B0600070205080204" pitchFamily="34" charset="-128"/>
              </a:rPr>
              <a:t> </a:t>
            </a:r>
            <a:r>
              <a:rPr lang="en-US" altLang="nl-NL" sz="2200" dirty="0" err="1">
                <a:ea typeface="ＭＳ Ｐゴシック" panose="020B0600070205080204" pitchFamily="34" charset="-128"/>
              </a:rPr>
              <a:t>naar</a:t>
            </a:r>
            <a:r>
              <a:rPr lang="en-US" altLang="nl-NL" sz="2200" dirty="0">
                <a:ea typeface="ＭＳ Ｐゴシック" panose="020B0600070205080204" pitchFamily="34" charset="-128"/>
              </a:rPr>
              <a:t> de </a:t>
            </a:r>
            <a:r>
              <a:rPr lang="en-US" altLang="nl-NL" sz="2200" dirty="0" err="1">
                <a:ea typeface="ＭＳ Ｐゴシック" panose="020B0600070205080204" pitchFamily="34" charset="-128"/>
              </a:rPr>
              <a:t>drinkbak</a:t>
            </a:r>
            <a:r>
              <a:rPr lang="en-US" altLang="nl-NL" sz="2200" dirty="0">
                <a:ea typeface="ＭＳ Ｐゴシック" panose="020B0600070205080204" pitchFamily="34" charset="-128"/>
              </a:rPr>
              <a:t>, wat was de </a:t>
            </a:r>
            <a:r>
              <a:rPr lang="en-US" altLang="nl-NL" sz="2200" dirty="0" err="1">
                <a:ea typeface="ＭＳ Ｐゴシック" panose="020B0600070205080204" pitchFamily="34" charset="-128"/>
              </a:rPr>
              <a:t>prikkel</a:t>
            </a:r>
            <a:r>
              <a:rPr lang="en-US" altLang="nl-NL" sz="2200" dirty="0">
                <a:ea typeface="ＭＳ Ｐゴシック" panose="020B0600070205080204" pitchFamily="34" charset="-128"/>
              </a:rPr>
              <a:t>? </a:t>
            </a:r>
          </a:p>
          <a:p>
            <a:pPr eaLnBrk="1" hangingPunct="1">
              <a:buFontTx/>
              <a:buNone/>
            </a:pPr>
            <a:r>
              <a:rPr lang="en-US" altLang="nl-NL" sz="2200" dirty="0">
                <a:ea typeface="ＭＳ Ｐゴシック" panose="020B0600070205080204" pitchFamily="34" charset="-128"/>
              </a:rPr>
              <a:t>Nog </a:t>
            </a:r>
            <a:r>
              <a:rPr lang="en-US" altLang="nl-NL" sz="2200" dirty="0" err="1">
                <a:ea typeface="ＭＳ Ｐゴシック" panose="020B0600070205080204" pitchFamily="34" charset="-128"/>
              </a:rPr>
              <a:t>voorbeelden</a:t>
            </a:r>
            <a:r>
              <a:rPr lang="en-US" altLang="nl-NL" sz="2200" dirty="0">
                <a:ea typeface="ＭＳ Ｐゴシック" panose="020B0600070205080204" pitchFamily="34" charset="-128"/>
              </a:rPr>
              <a:t>? </a:t>
            </a:r>
            <a:r>
              <a:rPr lang="en-US" altLang="nl-NL" sz="2200" dirty="0" err="1">
                <a:ea typeface="ＭＳ Ｐゴシック" panose="020B0600070205080204" pitchFamily="34" charset="-128"/>
              </a:rPr>
              <a:t>Welke</a:t>
            </a:r>
            <a:r>
              <a:rPr lang="en-US" altLang="nl-NL" sz="2200" dirty="0">
                <a:ea typeface="ＭＳ Ｐゴシック" panose="020B0600070205080204" pitchFamily="34" charset="-128"/>
              </a:rPr>
              <a:t> </a:t>
            </a:r>
            <a:r>
              <a:rPr lang="en-US" altLang="nl-NL" sz="2200" dirty="0" err="1">
                <a:ea typeface="ＭＳ Ｐゴシック" panose="020B0600070205080204" pitchFamily="34" charset="-128"/>
              </a:rPr>
              <a:t>prikkel</a:t>
            </a:r>
            <a:r>
              <a:rPr lang="en-US" altLang="nl-NL" sz="2200" dirty="0">
                <a:ea typeface="ＭＳ Ｐゴシック" panose="020B0600070205080204" pitchFamily="34" charset="-128"/>
              </a:rPr>
              <a:t>?</a:t>
            </a:r>
            <a:endParaRPr lang="nl-NL" altLang="nl-NL" sz="2200" dirty="0">
              <a:ea typeface="ＭＳ Ｐゴシック" panose="020B0600070205080204" pitchFamily="34" charset="-128"/>
            </a:endParaRPr>
          </a:p>
          <a:p>
            <a:pPr eaLnBrk="1" hangingPunct="1">
              <a:buFontTx/>
              <a:buNone/>
            </a:pPr>
            <a:endParaRPr lang="nl-NL" altLang="nl-NL" sz="2200" dirty="0">
              <a:ea typeface="ＭＳ Ｐゴシック" panose="020B0600070205080204" pitchFamily="34" charset="-128"/>
            </a:endParaRP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924046"/>
            <a:ext cx="3657600" cy="2432304"/>
          </a:xfrm>
          <a:prstGeom prst="rect">
            <a:avLst/>
          </a:prstGeom>
        </p:spPr>
      </p:pic>
    </p:spTree>
    <p:extLst>
      <p:ext uri="{BB962C8B-B14F-4D97-AF65-F5344CB8AC3E}">
        <p14:creationId xmlns:p14="http://schemas.microsoft.com/office/powerpoint/2010/main" val="294410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nl-NL" altLang="nl-NL">
                <a:ea typeface="ＭＳ Ｐゴシック" panose="020B0600070205080204" pitchFamily="34" charset="-128"/>
              </a:rPr>
              <a:t>Natuurlijk gedrag</a:t>
            </a:r>
          </a:p>
        </p:txBody>
      </p:sp>
      <p:sp>
        <p:nvSpPr>
          <p:cNvPr id="15363" name="Content Placeholder 2"/>
          <p:cNvSpPr>
            <a:spLocks noGrp="1"/>
          </p:cNvSpPr>
          <p:nvPr>
            <p:ph idx="1"/>
          </p:nvPr>
        </p:nvSpPr>
        <p:spPr>
          <a:xfrm>
            <a:off x="323850" y="1341438"/>
            <a:ext cx="7907338" cy="4895874"/>
          </a:xfrm>
        </p:spPr>
        <p:txBody>
          <a:bodyPr>
            <a:normAutofit lnSpcReduction="10000"/>
          </a:bodyPr>
          <a:lstStyle/>
          <a:p>
            <a:pPr eaLnBrk="1" hangingPunct="1">
              <a:spcBef>
                <a:spcPct val="50000"/>
              </a:spcBef>
              <a:defRPr/>
            </a:pPr>
            <a:r>
              <a:rPr lang="en-US" i="1" dirty="0">
                <a:cs typeface="+mn-cs"/>
              </a:rPr>
              <a:t>N</a:t>
            </a:r>
            <a:r>
              <a:rPr lang="nl-NL" i="1" dirty="0" err="1">
                <a:cs typeface="+mn-cs"/>
              </a:rPr>
              <a:t>atuurlijk</a:t>
            </a:r>
            <a:r>
              <a:rPr lang="nl-NL" i="1" dirty="0">
                <a:cs typeface="+mn-cs"/>
              </a:rPr>
              <a:t> gedrag is gedrag dat een dier uit zichzelf vertoont.</a:t>
            </a:r>
          </a:p>
          <a:p>
            <a:pPr eaLnBrk="1" hangingPunct="1">
              <a:spcBef>
                <a:spcPct val="50000"/>
              </a:spcBef>
              <a:defRPr/>
            </a:pPr>
            <a:r>
              <a:rPr lang="nl-NL" i="1" u="sng" dirty="0">
                <a:cs typeface="+mn-cs"/>
              </a:rPr>
              <a:t>Doel van natuurlijk gedrag:</a:t>
            </a:r>
          </a:p>
          <a:p>
            <a:pPr marL="0" indent="0" eaLnBrk="1" hangingPunct="1">
              <a:spcBef>
                <a:spcPct val="50000"/>
              </a:spcBef>
              <a:buFontTx/>
              <a:buNone/>
              <a:defRPr/>
            </a:pPr>
            <a:r>
              <a:rPr lang="en-US" dirty="0">
                <a:cs typeface="+mn-cs"/>
              </a:rPr>
              <a:t>	Z</a:t>
            </a:r>
            <a:r>
              <a:rPr lang="nl-NL" dirty="0" err="1">
                <a:cs typeface="+mn-cs"/>
              </a:rPr>
              <a:t>ich</a:t>
            </a:r>
            <a:r>
              <a:rPr lang="nl-NL" dirty="0">
                <a:cs typeface="+mn-cs"/>
              </a:rPr>
              <a:t> aanpassen aan de omgeving om te 	kunnen overleven</a:t>
            </a:r>
          </a:p>
          <a:p>
            <a:pPr eaLnBrk="1" hangingPunct="1">
              <a:defRPr/>
            </a:pPr>
            <a:endParaRPr lang="nl-NL" b="1" dirty="0">
              <a:cs typeface="+mn-cs"/>
            </a:endParaRPr>
          </a:p>
          <a:p>
            <a:pPr eaLnBrk="1" hangingPunct="1">
              <a:defRPr/>
            </a:pPr>
            <a:r>
              <a:rPr lang="nl-NL" i="1" u="sng" dirty="0">
                <a:cs typeface="+mn-cs"/>
              </a:rPr>
              <a:t>Het dier moet overleven als:</a:t>
            </a:r>
          </a:p>
          <a:p>
            <a:pPr eaLnBrk="1" hangingPunct="1">
              <a:buClr>
                <a:srgbClr val="99CF16"/>
              </a:buClr>
              <a:buFont typeface="Arial" charset="0"/>
              <a:buChar char="●"/>
              <a:defRPr/>
            </a:pPr>
            <a:r>
              <a:rPr lang="nl-NL" dirty="0">
                <a:cs typeface="+mn-cs"/>
              </a:rPr>
              <a:t>Een individu (voer, plaats)</a:t>
            </a:r>
            <a:endParaRPr lang="nl-NL" sz="1800" dirty="0">
              <a:cs typeface="+mn-cs"/>
            </a:endParaRPr>
          </a:p>
          <a:p>
            <a:pPr eaLnBrk="1" hangingPunct="1">
              <a:buClr>
                <a:srgbClr val="99CF16"/>
              </a:buClr>
              <a:buFont typeface="Arial" charset="0"/>
              <a:buChar char="●"/>
              <a:defRPr/>
            </a:pPr>
            <a:r>
              <a:rPr lang="nl-NL" dirty="0">
                <a:cs typeface="+mn-cs"/>
              </a:rPr>
              <a:t>Een groep (sociaal)</a:t>
            </a:r>
            <a:endParaRPr lang="nl-NL" sz="1800" dirty="0">
              <a:cs typeface="+mn-cs"/>
            </a:endParaRPr>
          </a:p>
          <a:p>
            <a:pPr eaLnBrk="1" hangingPunct="1">
              <a:buClr>
                <a:srgbClr val="99CF16"/>
              </a:buClr>
              <a:buFont typeface="Arial" charset="0"/>
              <a:buChar char="●"/>
              <a:defRPr/>
            </a:pPr>
            <a:r>
              <a:rPr lang="nl-NL" dirty="0">
                <a:cs typeface="+mn-cs"/>
              </a:rPr>
              <a:t>Een soort (voortplanting)</a:t>
            </a:r>
          </a:p>
          <a:p>
            <a:pPr eaLnBrk="1" hangingPunct="1">
              <a:defRPr/>
            </a:pPr>
            <a:endParaRPr lang="nl-NL" dirty="0">
              <a:cs typeface="+mn-cs"/>
            </a:endParaRPr>
          </a:p>
        </p:txBody>
      </p:sp>
      <p:sp>
        <p:nvSpPr>
          <p:cNvPr id="174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fld id="{715B03FD-D439-4A47-8FD9-7927CC3CE085}" type="slidenum">
              <a:rPr lang="en-US" altLang="nl-NL" sz="1200" smtClean="0">
                <a:solidFill>
                  <a:schemeClr val="bg2"/>
                </a:solidFill>
              </a:rPr>
              <a:pPr>
                <a:spcBef>
                  <a:spcPct val="0"/>
                </a:spcBef>
                <a:buFontTx/>
                <a:buNone/>
              </a:pPr>
              <a:t>3</a:t>
            </a:fld>
            <a:endParaRPr lang="en-US" altLang="nl-NL" sz="1200">
              <a:solidFill>
                <a:schemeClr val="bg2"/>
              </a:solidFill>
            </a:endParaRPr>
          </a:p>
        </p:txBody>
      </p:sp>
      <p:pic>
        <p:nvPicPr>
          <p:cNvPr id="17413" name="Picture 2" descr="http://www.smallingerland.nl/Images/Internet/nieuwsberichten/schapen.jpg"/>
          <p:cNvPicPr>
            <a:picLocks noChangeAspect="1" noChangeArrowheads="1"/>
          </p:cNvPicPr>
          <p:nvPr/>
        </p:nvPicPr>
        <p:blipFill>
          <a:blip r:embed="rId3">
            <a:extLst>
              <a:ext uri="{28A0092B-C50C-407E-A947-70E740481C1C}">
                <a14:useLocalDpi xmlns:a14="http://schemas.microsoft.com/office/drawing/2010/main" val="0"/>
              </a:ext>
            </a:extLst>
          </a:blip>
          <a:srcRect r="4167" b="5867"/>
          <a:stretch>
            <a:fillRect/>
          </a:stretch>
        </p:blipFill>
        <p:spPr bwMode="auto">
          <a:xfrm>
            <a:off x="5507038" y="3860800"/>
            <a:ext cx="3313112" cy="25209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391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nl-NL" altLang="nl-NL">
                <a:ea typeface="ＭＳ Ｐゴシック" panose="020B0600070205080204" pitchFamily="34" charset="-128"/>
              </a:rPr>
              <a:t>Sociaal gedrag</a:t>
            </a:r>
          </a:p>
        </p:txBody>
      </p:sp>
      <p:sp>
        <p:nvSpPr>
          <p:cNvPr id="24579" name="Content Placeholder 2"/>
          <p:cNvSpPr>
            <a:spLocks noGrp="1"/>
          </p:cNvSpPr>
          <p:nvPr>
            <p:ph idx="1"/>
          </p:nvPr>
        </p:nvSpPr>
        <p:spPr>
          <a:xfrm>
            <a:off x="457200" y="1124744"/>
            <a:ext cx="8291513" cy="5544616"/>
          </a:xfrm>
        </p:spPr>
        <p:txBody>
          <a:bodyPr>
            <a:normAutofit fontScale="77500" lnSpcReduction="20000"/>
          </a:bodyPr>
          <a:lstStyle/>
          <a:p>
            <a:r>
              <a:rPr lang="en-US" altLang="nl-NL" dirty="0" err="1">
                <a:ea typeface="ＭＳ Ｐゴシック" panose="020B0600070205080204" pitchFamily="34" charset="-128"/>
              </a:rPr>
              <a:t>Sociaal</a:t>
            </a:r>
            <a:r>
              <a:rPr lang="en-US" altLang="nl-NL" dirty="0">
                <a:ea typeface="ＭＳ Ｐゴシック" panose="020B0600070205080204" pitchFamily="34" charset="-128"/>
              </a:rPr>
              <a:t> </a:t>
            </a:r>
            <a:r>
              <a:rPr lang="en-US" altLang="nl-NL" dirty="0" err="1">
                <a:ea typeface="ＭＳ Ｐゴシック" panose="020B0600070205080204" pitchFamily="34" charset="-128"/>
              </a:rPr>
              <a:t>gedrag</a:t>
            </a:r>
            <a:r>
              <a:rPr lang="en-US" altLang="nl-NL" dirty="0">
                <a:ea typeface="ＭＳ Ｐゴシック" panose="020B0600070205080204" pitchFamily="34" charset="-128"/>
              </a:rPr>
              <a:t> is g</a:t>
            </a:r>
            <a:r>
              <a:rPr lang="nl-NL" altLang="nl-NL" dirty="0" err="1">
                <a:ea typeface="ＭＳ Ｐゴシック" panose="020B0600070205080204" pitchFamily="34" charset="-128"/>
              </a:rPr>
              <a:t>edrag</a:t>
            </a:r>
            <a:r>
              <a:rPr lang="nl-NL" altLang="nl-NL" dirty="0">
                <a:ea typeface="ＭＳ Ｐゴシック" panose="020B0600070205080204" pitchFamily="34" charset="-128"/>
              </a:rPr>
              <a:t> tussen dieren onderling</a:t>
            </a:r>
          </a:p>
          <a:p>
            <a:pPr eaLnBrk="1" hangingPunct="1"/>
            <a:endParaRPr lang="nl-NL" altLang="nl-NL" dirty="0">
              <a:ea typeface="ＭＳ Ｐゴシック" panose="020B0600070205080204" pitchFamily="34" charset="-128"/>
            </a:endParaRPr>
          </a:p>
          <a:p>
            <a:pPr eaLnBrk="1" hangingPunct="1"/>
            <a:r>
              <a:rPr lang="nl-NL" altLang="nl-NL" dirty="0">
                <a:ea typeface="ＭＳ Ｐゴシック" panose="020B0600070205080204" pitchFamily="34" charset="-128"/>
              </a:rPr>
              <a:t>Bij alle dieren die in groepen samenleven bestaat een </a:t>
            </a:r>
            <a:r>
              <a:rPr lang="nl-NL" altLang="nl-NL" i="1" u="sng" dirty="0">
                <a:ea typeface="ＭＳ Ｐゴシック" panose="020B0600070205080204" pitchFamily="34" charset="-128"/>
              </a:rPr>
              <a:t>rangorde</a:t>
            </a:r>
            <a:r>
              <a:rPr lang="nl-NL" altLang="nl-NL" dirty="0">
                <a:ea typeface="ＭＳ Ｐゴシック" panose="020B0600070205080204" pitchFamily="34" charset="-128"/>
              </a:rPr>
              <a:t>.</a:t>
            </a:r>
          </a:p>
          <a:p>
            <a:pPr eaLnBrk="1" hangingPunct="1"/>
            <a:endParaRPr lang="nl-NL" altLang="nl-NL" dirty="0">
              <a:ea typeface="ＭＳ Ｐゴシック" panose="020B0600070205080204" pitchFamily="34" charset="-128"/>
            </a:endParaRPr>
          </a:p>
          <a:p>
            <a:pPr eaLnBrk="1" hangingPunct="1"/>
            <a:r>
              <a:rPr lang="nl-NL" altLang="nl-NL" dirty="0">
                <a:ea typeface="ＭＳ Ｐゴシック" panose="020B0600070205080204" pitchFamily="34" charset="-128"/>
              </a:rPr>
              <a:t>Het dominantste dier staat bovenaan en het onderdanigste dier staat onderaan. Dit heet de </a:t>
            </a:r>
            <a:r>
              <a:rPr lang="nl-NL" altLang="nl-NL" i="1" u="sng" dirty="0">
                <a:ea typeface="ＭＳ Ｐゴシック" panose="020B0600070205080204" pitchFamily="34" charset="-128"/>
              </a:rPr>
              <a:t>hiërarchie</a:t>
            </a:r>
            <a:r>
              <a:rPr lang="nl-NL" altLang="nl-NL" dirty="0">
                <a:ea typeface="ＭＳ Ｐゴシック" panose="020B0600070205080204" pitchFamily="34" charset="-128"/>
              </a:rPr>
              <a:t>.</a:t>
            </a:r>
          </a:p>
          <a:p>
            <a:pPr eaLnBrk="1" hangingPunct="1"/>
            <a:endParaRPr lang="nl-NL" altLang="nl-NL" dirty="0">
              <a:ea typeface="ＭＳ Ｐゴシック" panose="020B0600070205080204" pitchFamily="34" charset="-128"/>
            </a:endParaRPr>
          </a:p>
          <a:p>
            <a:pPr eaLnBrk="1" hangingPunct="1"/>
            <a:endParaRPr lang="nl-NL" altLang="nl-NL" sz="2200" dirty="0">
              <a:ea typeface="ＭＳ Ｐゴシック" panose="020B0600070205080204" pitchFamily="34" charset="-128"/>
            </a:endParaRPr>
          </a:p>
          <a:p>
            <a:pPr eaLnBrk="1" hangingPunct="1"/>
            <a:endParaRPr lang="nl-NL" altLang="nl-NL" sz="2200" dirty="0">
              <a:ea typeface="ＭＳ Ｐゴシック" panose="020B0600070205080204" pitchFamily="34" charset="-128"/>
            </a:endParaRPr>
          </a:p>
          <a:p>
            <a:pPr eaLnBrk="1" hangingPunct="1"/>
            <a:endParaRPr lang="nl-NL" altLang="nl-NL" u="sng" dirty="0">
              <a:ea typeface="ＭＳ Ｐゴシック" panose="020B0600070205080204" pitchFamily="34" charset="-128"/>
            </a:endParaRPr>
          </a:p>
          <a:p>
            <a:pPr eaLnBrk="1" hangingPunct="1"/>
            <a:r>
              <a:rPr lang="nl-NL" altLang="nl-NL" u="sng" dirty="0">
                <a:ea typeface="ＭＳ Ｐゴシック" panose="020B0600070205080204" pitchFamily="34" charset="-128"/>
              </a:rPr>
              <a:t>Communicatie</a:t>
            </a:r>
            <a:r>
              <a:rPr lang="nl-NL" altLang="nl-NL" dirty="0">
                <a:ea typeface="ＭＳ Ｐゴシック" panose="020B0600070205080204" pitchFamily="34" charset="-128"/>
              </a:rPr>
              <a:t> door:</a:t>
            </a:r>
          </a:p>
          <a:p>
            <a:pPr lvl="1" eaLnBrk="1" hangingPunct="1"/>
            <a:r>
              <a:rPr lang="en-US" altLang="nl-NL" sz="2800" dirty="0">
                <a:ea typeface="ＭＳ Ｐゴシック" panose="020B0600070205080204" pitchFamily="34" charset="-128"/>
              </a:rPr>
              <a:t>D</a:t>
            </a:r>
            <a:r>
              <a:rPr lang="nl-NL" altLang="nl-NL" sz="2800" dirty="0" err="1">
                <a:ea typeface="ＭＳ Ｐゴシック" panose="020B0600070205080204" pitchFamily="34" charset="-128"/>
              </a:rPr>
              <a:t>reigen</a:t>
            </a:r>
            <a:endParaRPr lang="nl-NL" altLang="nl-NL" sz="2800" dirty="0">
              <a:ea typeface="ＭＳ Ｐゴシック" panose="020B0600070205080204" pitchFamily="34" charset="-128"/>
            </a:endParaRPr>
          </a:p>
          <a:p>
            <a:pPr lvl="1" eaLnBrk="1" hangingPunct="1"/>
            <a:r>
              <a:rPr lang="en-US" altLang="nl-NL" sz="2800" dirty="0">
                <a:ea typeface="ＭＳ Ｐゴシック" panose="020B0600070205080204" pitchFamily="34" charset="-128"/>
              </a:rPr>
              <a:t>I</a:t>
            </a:r>
            <a:r>
              <a:rPr lang="nl-NL" altLang="nl-NL" sz="2800" dirty="0" err="1">
                <a:ea typeface="ＭＳ Ｐゴシック" panose="020B0600070205080204" pitchFamily="34" charset="-128"/>
              </a:rPr>
              <a:t>mponeren</a:t>
            </a:r>
            <a:endParaRPr lang="nl-NL" altLang="nl-NL" sz="2800" dirty="0">
              <a:ea typeface="ＭＳ Ｐゴシック" panose="020B0600070205080204" pitchFamily="34" charset="-128"/>
            </a:endParaRPr>
          </a:p>
          <a:p>
            <a:pPr lvl="1" eaLnBrk="1" hangingPunct="1"/>
            <a:r>
              <a:rPr lang="en-US" altLang="nl-NL" sz="2800" dirty="0">
                <a:ea typeface="ＭＳ Ｐゴシック" panose="020B0600070205080204" pitchFamily="34" charset="-128"/>
              </a:rPr>
              <a:t>O</a:t>
            </a:r>
            <a:r>
              <a:rPr lang="nl-NL" altLang="nl-NL" sz="2800" dirty="0" err="1">
                <a:ea typeface="ＭＳ Ｐゴシック" panose="020B0600070205080204" pitchFamily="34" charset="-128"/>
              </a:rPr>
              <a:t>nderwerpen</a:t>
            </a:r>
            <a:endParaRPr lang="nl-NL" altLang="nl-NL" sz="2800" dirty="0">
              <a:ea typeface="ＭＳ Ｐゴシック" panose="020B0600070205080204" pitchFamily="34" charset="-128"/>
            </a:endParaRPr>
          </a:p>
          <a:p>
            <a:pPr lvl="1" eaLnBrk="1" hangingPunct="1"/>
            <a:r>
              <a:rPr lang="nl-NL" altLang="nl-NL" sz="2800" dirty="0">
                <a:ea typeface="ＭＳ Ｐゴシック" panose="020B0600070205080204" pitchFamily="34" charset="-128"/>
              </a:rPr>
              <a:t>Geluiden (varken 26 verschillende geluiden, </a:t>
            </a:r>
          </a:p>
          <a:p>
            <a:pPr marL="457200" lvl="1" indent="0" eaLnBrk="1" hangingPunct="1">
              <a:buNone/>
            </a:pPr>
            <a:r>
              <a:rPr lang="nl-NL" altLang="nl-NL" sz="2800" dirty="0">
                <a:ea typeface="ＭＳ Ｐゴシック" panose="020B0600070205080204" pitchFamily="34" charset="-128"/>
              </a:rPr>
              <a:t>	honger, woede, welbehagen, pijn, ergernis etc.)</a:t>
            </a:r>
          </a:p>
          <a:p>
            <a:pPr lvl="1" eaLnBrk="1" hangingPunct="1"/>
            <a:endParaRPr lang="nl-NL" altLang="nl-NL" sz="1400" dirty="0">
              <a:ea typeface="ＭＳ Ｐゴシック" panose="020B0600070205080204" pitchFamily="34" charset="-128"/>
            </a:endParaRPr>
          </a:p>
          <a:p>
            <a:pPr eaLnBrk="1" hangingPunct="1"/>
            <a:endParaRPr lang="nl-NL" altLang="nl-NL" dirty="0">
              <a:ea typeface="ＭＳ Ｐゴシック" panose="020B0600070205080204" pitchFamily="34" charset="-128"/>
            </a:endParaRPr>
          </a:p>
        </p:txBody>
      </p:sp>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fld id="{854B68FC-9050-417F-8947-0840F5194A0E}" type="slidenum">
              <a:rPr lang="en-US" altLang="nl-NL" sz="1200" smtClean="0">
                <a:solidFill>
                  <a:schemeClr val="bg2"/>
                </a:solidFill>
              </a:rPr>
              <a:pPr>
                <a:spcBef>
                  <a:spcPct val="0"/>
                </a:spcBef>
                <a:buFontTx/>
                <a:buNone/>
              </a:pPr>
              <a:t>4</a:t>
            </a:fld>
            <a:endParaRPr lang="en-US" altLang="nl-NL" sz="1200">
              <a:solidFill>
                <a:schemeClr val="bg2"/>
              </a:solidFill>
            </a:endParaRPr>
          </a:p>
        </p:txBody>
      </p:sp>
      <p:pic>
        <p:nvPicPr>
          <p:cNvPr id="24581" name="Picture 1" descr="http://www.new-media.be/mutske/img/pages/groot_Kippengroep_pikor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645024"/>
            <a:ext cx="2959996" cy="199059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12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79">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579">
                                            <p:txEl>
                                              <p:pRg st="11" end="1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579">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579">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57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131963" y="35209"/>
            <a:ext cx="7126684" cy="1143000"/>
          </a:xfrm>
        </p:spPr>
        <p:txBody>
          <a:bodyPr/>
          <a:lstStyle/>
          <a:p>
            <a:pPr eaLnBrk="1" hangingPunct="1"/>
            <a:r>
              <a:rPr lang="nl-NL" altLang="nl-NL" dirty="0">
                <a:ea typeface="ＭＳ Ｐゴシック" panose="020B0600070205080204" pitchFamily="34" charset="-128"/>
              </a:rPr>
              <a:t>Samenleveringsvormen/ Sociaal gedrag</a:t>
            </a:r>
          </a:p>
        </p:txBody>
      </p:sp>
      <p:sp>
        <p:nvSpPr>
          <p:cNvPr id="22532" name="Tijdelijke aanduiding voor inhoud 2"/>
          <p:cNvSpPr>
            <a:spLocks noGrp="1"/>
          </p:cNvSpPr>
          <p:nvPr>
            <p:ph idx="1"/>
          </p:nvPr>
        </p:nvSpPr>
        <p:spPr>
          <a:xfrm>
            <a:off x="827584" y="908720"/>
            <a:ext cx="8424167" cy="5328369"/>
          </a:xfrm>
        </p:spPr>
        <p:txBody>
          <a:bodyPr>
            <a:normAutofit fontScale="92500" lnSpcReduction="10000"/>
          </a:bodyPr>
          <a:lstStyle/>
          <a:p>
            <a:pPr marL="0" indent="0" eaLnBrk="1" hangingPunct="1">
              <a:spcBef>
                <a:spcPct val="50000"/>
              </a:spcBef>
              <a:buNone/>
            </a:pPr>
            <a:r>
              <a:rPr lang="nl-NL" altLang="nl-NL" sz="2400" dirty="0">
                <a:ea typeface="ＭＳ Ｐゴシック" panose="020B0600070205080204" pitchFamily="34" charset="-128"/>
              </a:rPr>
              <a:t>Er bestaan verschillende </a:t>
            </a:r>
            <a:r>
              <a:rPr lang="nl-NL" altLang="nl-NL" sz="2400" u="sng" dirty="0">
                <a:ea typeface="ＭＳ Ｐゴシック" panose="020B0600070205080204" pitchFamily="34" charset="-128"/>
              </a:rPr>
              <a:t>samenlevingsvormen:</a:t>
            </a:r>
            <a:endParaRPr lang="nl-NL" altLang="nl-NL" sz="2400" dirty="0">
              <a:ea typeface="ＭＳ Ｐゴシック" panose="020B0600070205080204" pitchFamily="34" charset="-128"/>
            </a:endParaRPr>
          </a:p>
          <a:p>
            <a:pPr>
              <a:spcBef>
                <a:spcPct val="50000"/>
              </a:spcBef>
            </a:pPr>
            <a:r>
              <a:rPr lang="nl-NL" altLang="nl-NL" sz="2000" b="1" dirty="0">
                <a:ea typeface="ＭＳ Ｐゴシック" panose="020B0600070205080204" pitchFamily="34" charset="-128"/>
              </a:rPr>
              <a:t>Solitair levend </a:t>
            </a:r>
            <a:r>
              <a:rPr lang="nl-NL" altLang="nl-NL" sz="2000" i="1" dirty="0">
                <a:ea typeface="ＭＳ Ｐゴシック" panose="020B0600070205080204" pitchFamily="34" charset="-128"/>
              </a:rPr>
              <a:t>(alleen levend)</a:t>
            </a:r>
          </a:p>
          <a:p>
            <a:pPr marL="0" indent="0">
              <a:spcBef>
                <a:spcPct val="50000"/>
              </a:spcBef>
              <a:buNone/>
            </a:pPr>
            <a:r>
              <a:rPr lang="nl-NL" altLang="nl-NL" sz="2000" i="1" dirty="0">
                <a:ea typeface="ＭＳ Ｐゴシック" panose="020B0600070205080204" pitchFamily="34" charset="-128"/>
                <a:sym typeface="Wingdings" panose="05000000000000000000" pitchFamily="2" charset="2"/>
              </a:rPr>
              <a:t> tijgers</a:t>
            </a:r>
            <a:endParaRPr lang="nl-NL" altLang="nl-NL" sz="2000" i="1" dirty="0">
              <a:ea typeface="ＭＳ Ｐゴシック" panose="020B0600070205080204" pitchFamily="34" charset="-128"/>
            </a:endParaRPr>
          </a:p>
          <a:p>
            <a:pPr>
              <a:spcBef>
                <a:spcPct val="50000"/>
              </a:spcBef>
            </a:pPr>
            <a:r>
              <a:rPr lang="nl-NL" altLang="nl-NL" sz="2000" b="1" dirty="0">
                <a:ea typeface="ＭＳ Ｐゴシック" panose="020B0600070205080204" pitchFamily="34" charset="-128"/>
              </a:rPr>
              <a:t>Paarvorming</a:t>
            </a:r>
            <a:r>
              <a:rPr lang="nl-NL" altLang="nl-NL" sz="2000" dirty="0">
                <a:ea typeface="ＭＳ Ｐゴシック" panose="020B0600070205080204" pitchFamily="34" charset="-128"/>
              </a:rPr>
              <a:t> </a:t>
            </a:r>
            <a:r>
              <a:rPr lang="nl-NL" altLang="nl-NL" sz="2000" i="1" dirty="0">
                <a:ea typeface="ＭＳ Ｐゴシック" panose="020B0600070205080204" pitchFamily="34" charset="-128"/>
              </a:rPr>
              <a:t>(twee bij elkaar horende dieren)</a:t>
            </a:r>
          </a:p>
          <a:p>
            <a:pPr marL="0" indent="0">
              <a:spcBef>
                <a:spcPct val="50000"/>
              </a:spcBef>
              <a:buNone/>
            </a:pPr>
            <a:r>
              <a:rPr lang="nl-NL" altLang="nl-NL" sz="2000" i="1" dirty="0">
                <a:ea typeface="ＭＳ Ｐゴシック" panose="020B0600070205080204" pitchFamily="34" charset="-128"/>
              </a:rPr>
              <a:t> </a:t>
            </a:r>
            <a:r>
              <a:rPr lang="nl-NL" altLang="nl-NL" sz="2000" i="1" dirty="0">
                <a:ea typeface="ＭＳ Ｐゴシック" panose="020B0600070205080204" pitchFamily="34" charset="-128"/>
                <a:sym typeface="Wingdings" panose="05000000000000000000" pitchFamily="2" charset="2"/>
              </a:rPr>
              <a:t> bevers en zwanen</a:t>
            </a:r>
            <a:endParaRPr lang="nl-NL" altLang="nl-NL" sz="2000" i="1" dirty="0">
              <a:ea typeface="ＭＳ Ｐゴシック" panose="020B0600070205080204" pitchFamily="34" charset="-128"/>
            </a:endParaRPr>
          </a:p>
          <a:p>
            <a:pPr>
              <a:spcBef>
                <a:spcPct val="50000"/>
              </a:spcBef>
            </a:pPr>
            <a:r>
              <a:rPr lang="nl-NL" altLang="nl-NL" sz="2000" b="1" dirty="0">
                <a:ea typeface="ＭＳ Ｐゴシック" panose="020B0600070205080204" pitchFamily="34" charset="-128"/>
              </a:rPr>
              <a:t>Gezinsvorming</a:t>
            </a:r>
            <a:r>
              <a:rPr lang="nl-NL" altLang="nl-NL" sz="2000" dirty="0">
                <a:ea typeface="ＭＳ Ｐゴシック" panose="020B0600070205080204" pitchFamily="34" charset="-128"/>
              </a:rPr>
              <a:t> </a:t>
            </a:r>
            <a:r>
              <a:rPr lang="nl-NL" altLang="nl-NL" sz="2000" i="1" dirty="0">
                <a:ea typeface="ＭＳ Ｐゴシック" panose="020B0600070205080204" pitchFamily="34" charset="-128"/>
              </a:rPr>
              <a:t>(ouders met jongen)</a:t>
            </a:r>
          </a:p>
          <a:p>
            <a:pPr marL="0" indent="0">
              <a:spcBef>
                <a:spcPct val="50000"/>
              </a:spcBef>
              <a:buNone/>
            </a:pPr>
            <a:r>
              <a:rPr lang="nl-NL" altLang="nl-NL" sz="2000" i="1" dirty="0">
                <a:ea typeface="ＭＳ Ｐゴシック" panose="020B0600070205080204" pitchFamily="34" charset="-128"/>
                <a:sym typeface="Wingdings" panose="05000000000000000000" pitchFamily="2" charset="2"/>
              </a:rPr>
              <a:t> wolven</a:t>
            </a:r>
            <a:r>
              <a:rPr lang="nl-NL" altLang="nl-NL" sz="2000" i="1" dirty="0">
                <a:ea typeface="ＭＳ Ｐゴシック" panose="020B0600070205080204" pitchFamily="34" charset="-128"/>
              </a:rPr>
              <a:t>)</a:t>
            </a:r>
          </a:p>
          <a:p>
            <a:pPr>
              <a:spcBef>
                <a:spcPct val="50000"/>
              </a:spcBef>
            </a:pPr>
            <a:r>
              <a:rPr lang="nl-NL" altLang="nl-NL" sz="2000" b="1" dirty="0">
                <a:ea typeface="ＭＳ Ｐゴシック" panose="020B0600070205080204" pitchFamily="34" charset="-128"/>
              </a:rPr>
              <a:t>Harem</a:t>
            </a:r>
            <a:r>
              <a:rPr lang="nl-NL" altLang="nl-NL" sz="2000" dirty="0">
                <a:ea typeface="ＭＳ Ｐゴシック" panose="020B0600070205080204" pitchFamily="34" charset="-128"/>
              </a:rPr>
              <a:t> </a:t>
            </a:r>
            <a:r>
              <a:rPr lang="nl-NL" altLang="nl-NL" sz="2000" i="1" dirty="0">
                <a:ea typeface="ＭＳ Ｐゴシック" panose="020B0600070205080204" pitchFamily="34" charset="-128"/>
              </a:rPr>
              <a:t>(groep vrouwen die een en dezelfde echtgenoot hebben)</a:t>
            </a:r>
          </a:p>
          <a:p>
            <a:pPr marL="0" indent="0">
              <a:spcBef>
                <a:spcPct val="50000"/>
              </a:spcBef>
              <a:buNone/>
            </a:pPr>
            <a:r>
              <a:rPr lang="nl-NL" altLang="nl-NL" sz="2000" i="1" dirty="0">
                <a:ea typeface="ＭＳ Ｐゴシック" panose="020B0600070205080204" pitchFamily="34" charset="-128"/>
                <a:sym typeface="Wingdings" panose="05000000000000000000" pitchFamily="2" charset="2"/>
              </a:rPr>
              <a:t> kippen</a:t>
            </a:r>
            <a:endParaRPr lang="nl-NL" altLang="nl-NL" sz="2000" i="1" dirty="0">
              <a:ea typeface="ＭＳ Ｐゴシック" panose="020B0600070205080204" pitchFamily="34" charset="-128"/>
            </a:endParaRPr>
          </a:p>
          <a:p>
            <a:pPr>
              <a:spcBef>
                <a:spcPct val="50000"/>
              </a:spcBef>
            </a:pPr>
            <a:r>
              <a:rPr lang="nl-NL" altLang="nl-NL" sz="2000" b="1" dirty="0">
                <a:ea typeface="ＭＳ Ｐゴシック" panose="020B0600070205080204" pitchFamily="34" charset="-128"/>
              </a:rPr>
              <a:t>Matriarchale orde </a:t>
            </a:r>
            <a:r>
              <a:rPr lang="nl-NL" altLang="nl-NL" sz="2000" i="1" dirty="0">
                <a:ea typeface="ＭＳ Ｐゴシック" panose="020B0600070205080204" pitchFamily="34" charset="-128"/>
              </a:rPr>
              <a:t>(de vrouw heeft de overheersende rol)</a:t>
            </a:r>
          </a:p>
          <a:p>
            <a:pPr>
              <a:spcBef>
                <a:spcPct val="50000"/>
              </a:spcBef>
              <a:buFont typeface="Wingdings" panose="05000000000000000000" pitchFamily="2" charset="2"/>
              <a:buChar char="à"/>
            </a:pPr>
            <a:r>
              <a:rPr lang="nl-NL" altLang="nl-NL" sz="2000" i="1" dirty="0">
                <a:ea typeface="ＭＳ Ｐゴシック" panose="020B0600070205080204" pitchFamily="34" charset="-128"/>
                <a:sym typeface="Wingdings" panose="05000000000000000000" pitchFamily="2" charset="2"/>
              </a:rPr>
              <a:t>varkens leven in een matriarchale rotte </a:t>
            </a:r>
          </a:p>
          <a:p>
            <a:pPr>
              <a:spcBef>
                <a:spcPct val="50000"/>
              </a:spcBef>
            </a:pPr>
            <a:r>
              <a:rPr lang="nl-NL" altLang="nl-NL" sz="2000" b="1" dirty="0">
                <a:ea typeface="ＭＳ Ｐゴシック" panose="020B0600070205080204" pitchFamily="34" charset="-128"/>
              </a:rPr>
              <a:t>Kolonie/kudde</a:t>
            </a:r>
            <a:r>
              <a:rPr lang="nl-NL" altLang="nl-NL" sz="2000" dirty="0">
                <a:ea typeface="ＭＳ Ｐゴシック" panose="020B0600070205080204" pitchFamily="34" charset="-128"/>
              </a:rPr>
              <a:t> </a:t>
            </a:r>
            <a:r>
              <a:rPr lang="nl-NL" altLang="nl-NL" sz="2000" i="1" dirty="0">
                <a:ea typeface="ＭＳ Ｐゴシック" panose="020B0600070205080204" pitchFamily="34" charset="-128"/>
              </a:rPr>
              <a:t>(grote groep van </a:t>
            </a:r>
            <a:r>
              <a:rPr lang="nl-NL" altLang="nl-NL" sz="2000" i="1" dirty="0" err="1">
                <a:ea typeface="ＭＳ Ｐゴシック" panose="020B0600070205080204" pitchFamily="34" charset="-128"/>
              </a:rPr>
              <a:t>bijeenwonende</a:t>
            </a:r>
            <a:r>
              <a:rPr lang="nl-NL" altLang="nl-NL" sz="2000" i="1" dirty="0">
                <a:ea typeface="ＭＳ Ｐゴシック" panose="020B0600070205080204" pitchFamily="34" charset="-128"/>
              </a:rPr>
              <a:t> of -nestelende dieren) </a:t>
            </a:r>
          </a:p>
          <a:p>
            <a:pPr marL="0" indent="0">
              <a:spcBef>
                <a:spcPct val="50000"/>
              </a:spcBef>
              <a:buNone/>
            </a:pPr>
            <a:r>
              <a:rPr lang="nl-NL" altLang="nl-NL" sz="2000" i="1" dirty="0">
                <a:ea typeface="ＭＳ Ｐゴシック" panose="020B0600070205080204" pitchFamily="34" charset="-128"/>
                <a:sym typeface="Wingdings" panose="05000000000000000000" pitchFamily="2" charset="2"/>
              </a:rPr>
              <a:t> geiten, koeien, ganzen</a:t>
            </a:r>
            <a:endParaRPr lang="nl-NL" altLang="nl-NL" sz="2000" i="1" dirty="0">
              <a:ea typeface="ＭＳ Ｐゴシック" panose="020B0600070205080204" pitchFamily="34" charset="-128"/>
            </a:endParaRPr>
          </a:p>
          <a:p>
            <a:pPr eaLnBrk="1" hangingPunct="1"/>
            <a:endParaRPr lang="nl-NL" altLang="nl-NL" sz="2400" dirty="0">
              <a:ea typeface="ＭＳ Ｐゴシック" panose="020B0600070205080204" pitchFamily="34" charset="-128"/>
            </a:endParaRPr>
          </a:p>
        </p:txBody>
      </p:sp>
    </p:spTree>
    <p:extLst>
      <p:ext uri="{BB962C8B-B14F-4D97-AF65-F5344CB8AC3E}">
        <p14:creationId xmlns:p14="http://schemas.microsoft.com/office/powerpoint/2010/main" val="275239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3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53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53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53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53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53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51920" y="332656"/>
            <a:ext cx="4773216" cy="648072"/>
          </a:xfrm>
        </p:spPr>
        <p:txBody>
          <a:bodyPr/>
          <a:lstStyle/>
          <a:p>
            <a:r>
              <a:rPr lang="nl-NL" dirty="0"/>
              <a:t>Voorbeeld Sociaal gedrag:</a:t>
            </a:r>
          </a:p>
        </p:txBody>
      </p:sp>
      <p:sp>
        <p:nvSpPr>
          <p:cNvPr id="3" name="Tijdelijke aanduiding voor inhoud 2"/>
          <p:cNvSpPr>
            <a:spLocks noGrp="1"/>
          </p:cNvSpPr>
          <p:nvPr>
            <p:ph idx="1"/>
          </p:nvPr>
        </p:nvSpPr>
        <p:spPr>
          <a:xfrm>
            <a:off x="5826460" y="910624"/>
            <a:ext cx="6635080" cy="576064"/>
          </a:xfrm>
        </p:spPr>
        <p:txBody>
          <a:bodyPr/>
          <a:lstStyle/>
          <a:p>
            <a:pPr>
              <a:buNone/>
            </a:pPr>
            <a:r>
              <a:rPr lang="nl-NL" altLang="nl-NL" dirty="0">
                <a:ea typeface="ＭＳ Ｐゴシック" panose="020B0600070205080204" pitchFamily="34" charset="-128"/>
              </a:rPr>
              <a:t>Pikorde bij kippen</a:t>
            </a:r>
          </a:p>
          <a:p>
            <a:endParaRPr lang="nl-NL" dirty="0"/>
          </a:p>
        </p:txBody>
      </p:sp>
      <p:sp>
        <p:nvSpPr>
          <p:cNvPr id="5" name="Tekstvak 4"/>
          <p:cNvSpPr txBox="1"/>
          <p:nvPr/>
        </p:nvSpPr>
        <p:spPr>
          <a:xfrm>
            <a:off x="5800826" y="6533911"/>
            <a:ext cx="5472608" cy="276999"/>
          </a:xfrm>
          <a:prstGeom prst="rect">
            <a:avLst/>
          </a:prstGeom>
          <a:noFill/>
        </p:spPr>
        <p:txBody>
          <a:bodyPr wrap="square" rtlCol="0">
            <a:spAutoFit/>
          </a:bodyPr>
          <a:lstStyle/>
          <a:p>
            <a:pPr>
              <a:buNone/>
            </a:pPr>
            <a:r>
              <a:rPr lang="nl-NL" altLang="nl-NL" sz="1200" dirty="0">
                <a:ea typeface="ＭＳ Ｐゴシック" panose="020B0600070205080204" pitchFamily="34" charset="-128"/>
                <a:hlinkClick r:id="rId3"/>
              </a:rPr>
              <a:t>https://www.youtube.com/watch?v=zZc7oTEEolU</a:t>
            </a:r>
            <a:endParaRPr lang="nl-NL" altLang="nl-NL" sz="1200" dirty="0">
              <a:ea typeface="ＭＳ Ｐゴシック" panose="020B0600070205080204" pitchFamily="34" charset="-128"/>
            </a:endParaRPr>
          </a:p>
        </p:txBody>
      </p:sp>
      <p:pic>
        <p:nvPicPr>
          <p:cNvPr id="6" name="Onlinemedia 5">
            <a:hlinkClick r:id="" action="ppaction://media"/>
            <a:extLst>
              <a:ext uri="{FF2B5EF4-FFF2-40B4-BE49-F238E27FC236}">
                <a16:creationId xmlns:a16="http://schemas.microsoft.com/office/drawing/2014/main" id="{62503985-DF27-4E27-A82E-FC959E3FB7EE}"/>
              </a:ext>
            </a:extLst>
          </p:cNvPr>
          <p:cNvPicPr>
            <a:picLocks noRot="1" noChangeAspect="1"/>
          </p:cNvPicPr>
          <p:nvPr>
            <a:videoFile r:link="rId1"/>
          </p:nvPr>
        </p:nvPicPr>
        <p:blipFill>
          <a:blip r:embed="rId4"/>
          <a:stretch>
            <a:fillRect/>
          </a:stretch>
        </p:blipFill>
        <p:spPr>
          <a:xfrm>
            <a:off x="1907704" y="1412776"/>
            <a:ext cx="6528728" cy="4896546"/>
          </a:xfrm>
          <a:prstGeom prst="rect">
            <a:avLst/>
          </a:prstGeom>
        </p:spPr>
      </p:pic>
    </p:spTree>
    <p:extLst>
      <p:ext uri="{BB962C8B-B14F-4D97-AF65-F5344CB8AC3E}">
        <p14:creationId xmlns:p14="http://schemas.microsoft.com/office/powerpoint/2010/main" val="972525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nl-NL" altLang="nl-NL">
                <a:ea typeface="ＭＳ Ｐゴシック" panose="020B0600070205080204" pitchFamily="34" charset="-128"/>
              </a:rPr>
              <a:t>Eetgedrag</a:t>
            </a:r>
          </a:p>
        </p:txBody>
      </p:sp>
      <p:sp>
        <p:nvSpPr>
          <p:cNvPr id="30723" name="Content Placeholder 2"/>
          <p:cNvSpPr>
            <a:spLocks noGrp="1"/>
          </p:cNvSpPr>
          <p:nvPr>
            <p:ph idx="1"/>
          </p:nvPr>
        </p:nvSpPr>
        <p:spPr>
          <a:xfrm>
            <a:off x="457200" y="1484313"/>
            <a:ext cx="7773988" cy="4897437"/>
          </a:xfrm>
        </p:spPr>
        <p:txBody>
          <a:bodyPr>
            <a:normAutofit fontScale="85000" lnSpcReduction="10000"/>
          </a:bodyPr>
          <a:lstStyle/>
          <a:p>
            <a:pPr eaLnBrk="1" hangingPunct="1"/>
            <a:r>
              <a:rPr lang="en-US" altLang="nl-NL" dirty="0">
                <a:ea typeface="ＭＳ Ｐゴシック" panose="020B0600070205080204" pitchFamily="34" charset="-128"/>
              </a:rPr>
              <a:t>F</a:t>
            </a:r>
            <a:r>
              <a:rPr lang="nl-NL" altLang="nl-NL" dirty="0" err="1">
                <a:ea typeface="ＭＳ Ｐゴシック" panose="020B0600070205080204" pitchFamily="34" charset="-128"/>
              </a:rPr>
              <a:t>oerageergedrag</a:t>
            </a:r>
            <a:r>
              <a:rPr lang="nl-NL" altLang="nl-NL" dirty="0">
                <a:ea typeface="ＭＳ Ｐゴシック" panose="020B0600070205080204" pitchFamily="34" charset="-128"/>
              </a:rPr>
              <a:t> </a:t>
            </a:r>
          </a:p>
          <a:p>
            <a:pPr eaLnBrk="1" hangingPunct="1"/>
            <a:r>
              <a:rPr lang="nl-NL" altLang="nl-NL" dirty="0">
                <a:ea typeface="ＭＳ Ｐゴシック" panose="020B0600070205080204" pitchFamily="34" charset="-128"/>
              </a:rPr>
              <a:t>Gedragingen gericht op het verkrijgen van voedsel</a:t>
            </a:r>
          </a:p>
          <a:p>
            <a:pPr eaLnBrk="1" hangingPunct="1"/>
            <a:endParaRPr lang="nl-NL" altLang="nl-NL" dirty="0">
              <a:ea typeface="ＭＳ Ｐゴシック" panose="020B0600070205080204" pitchFamily="34" charset="-128"/>
            </a:endParaRPr>
          </a:p>
          <a:p>
            <a:pPr eaLnBrk="1" hangingPunct="1"/>
            <a:r>
              <a:rPr lang="nl-NL" altLang="nl-NL" dirty="0">
                <a:ea typeface="ＭＳ Ｐゴシック" panose="020B0600070205080204" pitchFamily="34" charset="-128"/>
              </a:rPr>
              <a:t>Vaak ritmisch gebeuren</a:t>
            </a:r>
          </a:p>
          <a:p>
            <a:pPr eaLnBrk="1" hangingPunct="1">
              <a:buFontTx/>
              <a:buNone/>
            </a:pPr>
            <a:r>
              <a:rPr lang="nl-NL" altLang="nl-NL" dirty="0">
                <a:ea typeface="ＭＳ Ｐゴシック" panose="020B0600070205080204" pitchFamily="34" charset="-128"/>
              </a:rPr>
              <a:t>	- ‘s Nachts (ratten)</a:t>
            </a:r>
          </a:p>
          <a:p>
            <a:pPr eaLnBrk="1" hangingPunct="1">
              <a:buFontTx/>
              <a:buNone/>
            </a:pPr>
            <a:r>
              <a:rPr lang="nl-NL" altLang="nl-NL" dirty="0">
                <a:ea typeface="ＭＳ Ｐゴシック" panose="020B0600070205080204" pitchFamily="34" charset="-128"/>
              </a:rPr>
              <a:t>	- Overdag (kippen, koeien)</a:t>
            </a:r>
          </a:p>
          <a:p>
            <a:pPr eaLnBrk="1" hangingPunct="1">
              <a:buFontTx/>
              <a:buNone/>
            </a:pPr>
            <a:r>
              <a:rPr lang="nl-NL" altLang="nl-NL" dirty="0">
                <a:ea typeface="ＭＳ Ｐゴシック" panose="020B0600070205080204" pitchFamily="34" charset="-128"/>
              </a:rPr>
              <a:t>	- Bij schemering (varkens) </a:t>
            </a:r>
            <a:r>
              <a:rPr lang="en-US" altLang="nl-NL" dirty="0">
                <a:ea typeface="ＭＳ Ｐゴシック" panose="020B0600070205080204" pitchFamily="34" charset="-128"/>
                <a:sym typeface="Wingdings" panose="05000000000000000000" pitchFamily="2" charset="2"/>
              </a:rPr>
              <a:t> hoe is </a:t>
            </a:r>
            <a:r>
              <a:rPr lang="en-US" altLang="nl-NL" dirty="0" err="1">
                <a:ea typeface="ＭＳ Ｐゴシック" panose="020B0600070205080204" pitchFamily="34" charset="-128"/>
                <a:sym typeface="Wingdings" panose="05000000000000000000" pitchFamily="2" charset="2"/>
              </a:rPr>
              <a:t>dit</a:t>
            </a:r>
            <a:r>
              <a:rPr lang="en-US" altLang="nl-NL" dirty="0">
                <a:ea typeface="ＭＳ Ｐゴシック" panose="020B0600070205080204" pitchFamily="34" charset="-128"/>
                <a:sym typeface="Wingdings" panose="05000000000000000000" pitchFamily="2" charset="2"/>
              </a:rPr>
              <a:t> in de </a:t>
            </a:r>
            <a:r>
              <a:rPr lang="en-US" altLang="nl-NL" dirty="0" err="1">
                <a:ea typeface="ＭＳ Ｐゴシック" panose="020B0600070205080204" pitchFamily="34" charset="-128"/>
                <a:sym typeface="Wingdings" panose="05000000000000000000" pitchFamily="2" charset="2"/>
              </a:rPr>
              <a:t>stal</a:t>
            </a:r>
            <a:r>
              <a:rPr lang="en-US" altLang="nl-NL" dirty="0">
                <a:ea typeface="ＭＳ Ｐゴシック" panose="020B0600070205080204" pitchFamily="34" charset="-128"/>
                <a:sym typeface="Wingdings" panose="05000000000000000000" pitchFamily="2" charset="2"/>
              </a:rPr>
              <a:t>?</a:t>
            </a:r>
          </a:p>
          <a:p>
            <a:pPr eaLnBrk="1" hangingPunct="1">
              <a:buFontTx/>
              <a:buNone/>
            </a:pPr>
            <a:endParaRPr lang="en-US" altLang="nl-NL" dirty="0">
              <a:ea typeface="ＭＳ Ｐゴシック" panose="020B0600070205080204" pitchFamily="34" charset="-128"/>
              <a:sym typeface="Wingdings" panose="05000000000000000000" pitchFamily="2" charset="2"/>
            </a:endParaRPr>
          </a:p>
          <a:p>
            <a:pPr eaLnBrk="1" hangingPunct="1">
              <a:buFontTx/>
              <a:buNone/>
            </a:pPr>
            <a:r>
              <a:rPr lang="en-US" altLang="nl-NL" dirty="0" err="1">
                <a:ea typeface="ＭＳ Ｐゴシック" panose="020B0600070205080204" pitchFamily="34" charset="-128"/>
                <a:sym typeface="Wingdings" panose="05000000000000000000" pitchFamily="2" charset="2"/>
              </a:rPr>
              <a:t>Varken</a:t>
            </a:r>
            <a:r>
              <a:rPr lang="en-US" altLang="nl-NL" dirty="0">
                <a:ea typeface="ＭＳ Ｐゴシック" panose="020B0600070205080204" pitchFamily="34" charset="-128"/>
                <a:sym typeface="Wingdings" panose="05000000000000000000" pitchFamily="2" charset="2"/>
              </a:rPr>
              <a:t> 20 min</a:t>
            </a:r>
          </a:p>
          <a:p>
            <a:pPr eaLnBrk="1" hangingPunct="1">
              <a:buFontTx/>
              <a:buNone/>
            </a:pPr>
            <a:r>
              <a:rPr lang="en-US" altLang="nl-NL" dirty="0" err="1">
                <a:ea typeface="ＭＳ Ｐゴシック" panose="020B0600070205080204" pitchFamily="34" charset="-128"/>
                <a:sym typeface="Wingdings" panose="05000000000000000000" pitchFamily="2" charset="2"/>
              </a:rPr>
              <a:t>Koe</a:t>
            </a:r>
            <a:r>
              <a:rPr lang="en-US" altLang="nl-NL" dirty="0">
                <a:ea typeface="ＭＳ Ｐゴシック" panose="020B0600070205080204" pitchFamily="34" charset="-128"/>
                <a:sym typeface="Wingdings" panose="05000000000000000000" pitchFamily="2" charset="2"/>
              </a:rPr>
              <a:t>: </a:t>
            </a:r>
            <a:r>
              <a:rPr lang="nl-NL" altLang="nl-NL" dirty="0">
                <a:ea typeface="ＭＳ Ｐゴシック" panose="020B0600070205080204" pitchFamily="34" charset="-128"/>
              </a:rPr>
              <a:t>In groepsverband levende dieren eten graag gelijktijdig (</a:t>
            </a:r>
            <a:r>
              <a:rPr lang="nl-NL" altLang="nl-NL" dirty="0" err="1">
                <a:ea typeface="ＭＳ Ｐゴシック" panose="020B0600070205080204" pitchFamily="34" charset="-128"/>
              </a:rPr>
              <a:t>synchonisatie</a:t>
            </a:r>
            <a:r>
              <a:rPr lang="nl-NL" altLang="nl-NL" dirty="0">
                <a:ea typeface="ＭＳ Ｐゴシック" panose="020B0600070205080204" pitchFamily="34" charset="-128"/>
              </a:rPr>
              <a:t>)</a:t>
            </a:r>
          </a:p>
          <a:p>
            <a:pPr eaLnBrk="1" hangingPunct="1">
              <a:buFontTx/>
              <a:buChar char="-"/>
            </a:pPr>
            <a:r>
              <a:rPr lang="nl-NL" altLang="nl-NL" dirty="0">
                <a:ea typeface="ＭＳ Ｐゴシック" panose="020B0600070205080204" pitchFamily="34" charset="-128"/>
              </a:rPr>
              <a:t>Nadeel: onderdanige dieren krijgen minder</a:t>
            </a:r>
          </a:p>
          <a:p>
            <a:pPr eaLnBrk="1" hangingPunct="1">
              <a:buFontTx/>
              <a:buChar char="-"/>
            </a:pPr>
            <a:endParaRPr lang="nl-NL" altLang="nl-NL" dirty="0">
              <a:ea typeface="ＭＳ Ｐゴシック" panose="020B0600070205080204" pitchFamily="34" charset="-128"/>
            </a:endParaRPr>
          </a:p>
        </p:txBody>
      </p:sp>
    </p:spTree>
    <p:extLst>
      <p:ext uri="{BB962C8B-B14F-4D97-AF65-F5344CB8AC3E}">
        <p14:creationId xmlns:p14="http://schemas.microsoft.com/office/powerpoint/2010/main" val="23681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71800" y="476672"/>
            <a:ext cx="6645424" cy="648072"/>
          </a:xfrm>
        </p:spPr>
        <p:txBody>
          <a:bodyPr/>
          <a:lstStyle/>
          <a:p>
            <a:r>
              <a:rPr lang="en-US" altLang="nl-NL" dirty="0">
                <a:ea typeface="ＭＳ Ｐゴシック" panose="020B0600070205080204" pitchFamily="34" charset="-128"/>
              </a:rPr>
              <a:t>F</a:t>
            </a:r>
            <a:r>
              <a:rPr lang="nl-NL" altLang="nl-NL" dirty="0" err="1">
                <a:ea typeface="ＭＳ Ｐゴシック" panose="020B0600070205080204" pitchFamily="34" charset="-128"/>
              </a:rPr>
              <a:t>oerageergedrag</a:t>
            </a:r>
            <a:r>
              <a:rPr lang="nl-NL" altLang="nl-NL" dirty="0">
                <a:ea typeface="ＭＳ Ｐゴシック" panose="020B0600070205080204" pitchFamily="34" charset="-128"/>
              </a:rPr>
              <a:t> bij wilde zwijnen </a:t>
            </a:r>
            <a:br>
              <a:rPr lang="nl-NL" altLang="nl-NL" dirty="0">
                <a:ea typeface="ＭＳ Ｐゴシック" panose="020B0600070205080204" pitchFamily="34" charset="-128"/>
              </a:rPr>
            </a:br>
            <a:endParaRPr lang="nl-NL" dirty="0"/>
          </a:p>
        </p:txBody>
      </p:sp>
      <p:pic>
        <p:nvPicPr>
          <p:cNvPr id="4" name="aWHjpbDrfZo"/>
          <p:cNvPicPr>
            <a:picLocks noGrp="1" noRot="1" noChangeAspect="1"/>
          </p:cNvPicPr>
          <p:nvPr>
            <p:ph idx="1"/>
            <a:videoFile r:link="rId1"/>
          </p:nvPr>
        </p:nvPicPr>
        <p:blipFill>
          <a:blip r:embed="rId3"/>
          <a:stretch>
            <a:fillRect/>
          </a:stretch>
        </p:blipFill>
        <p:spPr>
          <a:xfrm>
            <a:off x="467544" y="1484784"/>
            <a:ext cx="8320924" cy="4680520"/>
          </a:xfrm>
          <a:prstGeom prst="rect">
            <a:avLst/>
          </a:prstGeom>
        </p:spPr>
      </p:pic>
      <p:sp>
        <p:nvSpPr>
          <p:cNvPr id="5" name="Rechthoek 4"/>
          <p:cNvSpPr/>
          <p:nvPr/>
        </p:nvSpPr>
        <p:spPr>
          <a:xfrm>
            <a:off x="3995936" y="6309320"/>
            <a:ext cx="5976664" cy="646331"/>
          </a:xfrm>
          <a:prstGeom prst="rect">
            <a:avLst/>
          </a:prstGeom>
        </p:spPr>
        <p:txBody>
          <a:bodyPr wrap="square">
            <a:spAutoFit/>
          </a:bodyPr>
          <a:lstStyle/>
          <a:p>
            <a:r>
              <a:rPr lang="nl-NL" dirty="0">
                <a:hlinkClick r:id="rId4"/>
              </a:rPr>
              <a:t>https://www.youtube.com/watch?v=aWHjpbDrfZo</a:t>
            </a:r>
            <a:endParaRPr lang="nl-NL" dirty="0"/>
          </a:p>
          <a:p>
            <a:endParaRPr lang="nl-NL" dirty="0"/>
          </a:p>
        </p:txBody>
      </p:sp>
    </p:spTree>
    <p:extLst>
      <p:ext uri="{BB962C8B-B14F-4D97-AF65-F5344CB8AC3E}">
        <p14:creationId xmlns:p14="http://schemas.microsoft.com/office/powerpoint/2010/main" val="1266227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nl-NL" altLang="nl-NL" u="sng" dirty="0" err="1">
                <a:ea typeface="ＭＳ Ｐゴシック" panose="020B0600070205080204" pitchFamily="34" charset="-128"/>
              </a:rPr>
              <a:t>Agonistisch</a:t>
            </a:r>
            <a:r>
              <a:rPr lang="nl-NL" altLang="nl-NL" u="sng" dirty="0">
                <a:ea typeface="ＭＳ Ｐゴシック" panose="020B0600070205080204" pitchFamily="34" charset="-128"/>
              </a:rPr>
              <a:t> gedrag</a:t>
            </a:r>
          </a:p>
        </p:txBody>
      </p:sp>
      <p:sp>
        <p:nvSpPr>
          <p:cNvPr id="26627" name="Content Placeholder 2"/>
          <p:cNvSpPr>
            <a:spLocks noGrp="1"/>
          </p:cNvSpPr>
          <p:nvPr>
            <p:ph idx="1"/>
          </p:nvPr>
        </p:nvSpPr>
        <p:spPr>
          <a:xfrm>
            <a:off x="1524000" y="1484784"/>
            <a:ext cx="7773987" cy="4113212"/>
          </a:xfrm>
        </p:spPr>
        <p:txBody>
          <a:bodyPr/>
          <a:lstStyle/>
          <a:p>
            <a:pPr eaLnBrk="1" hangingPunct="1"/>
            <a:r>
              <a:rPr lang="nl-NL" altLang="nl-NL" dirty="0">
                <a:ea typeface="ＭＳ Ｐゴシック" panose="020B0600070205080204" pitchFamily="34" charset="-128"/>
              </a:rPr>
              <a:t>Gedragingen gericht op het aanvallen, dreigen en vluchten (conflict)</a:t>
            </a:r>
          </a:p>
          <a:p>
            <a:pPr eaLnBrk="1" hangingPunct="1"/>
            <a:endParaRPr lang="nl-NL" altLang="nl-NL" dirty="0">
              <a:ea typeface="ＭＳ Ｐゴシック" panose="020B0600070205080204" pitchFamily="34" charset="-128"/>
            </a:endParaRPr>
          </a:p>
          <a:p>
            <a:pPr eaLnBrk="1" hangingPunct="1"/>
            <a:r>
              <a:rPr lang="nl-NL" altLang="nl-NL" dirty="0">
                <a:ea typeface="ＭＳ Ｐゴシック" panose="020B0600070205080204" pitchFamily="34" charset="-128"/>
              </a:rPr>
              <a:t>Onderverdeeld in twee soorten gedrag:</a:t>
            </a:r>
          </a:p>
          <a:p>
            <a:pPr eaLnBrk="1" hangingPunct="1">
              <a:buFontTx/>
              <a:buNone/>
            </a:pPr>
            <a:r>
              <a:rPr lang="nl-NL" altLang="nl-NL" dirty="0">
                <a:ea typeface="ＭＳ Ｐゴシック" panose="020B0600070205080204" pitchFamily="34" charset="-128"/>
              </a:rPr>
              <a:t> - Gedrag tussen soortgenoten (</a:t>
            </a:r>
            <a:r>
              <a:rPr lang="nl-NL" altLang="nl-NL" u="sng" dirty="0">
                <a:ea typeface="ＭＳ Ｐゴシック" panose="020B0600070205080204" pitchFamily="34" charset="-128"/>
              </a:rPr>
              <a:t>intraspecifiek</a:t>
            </a:r>
            <a:r>
              <a:rPr lang="nl-NL" altLang="nl-NL" dirty="0">
                <a:ea typeface="ＭＳ Ｐゴシック" panose="020B0600070205080204" pitchFamily="34" charset="-128"/>
              </a:rPr>
              <a:t>)</a:t>
            </a:r>
          </a:p>
          <a:p>
            <a:pPr eaLnBrk="1" hangingPunct="1">
              <a:buFontTx/>
              <a:buChar char="-"/>
            </a:pPr>
            <a:r>
              <a:rPr lang="nl-NL" altLang="nl-NL" dirty="0">
                <a:ea typeface="ＭＳ Ｐゴシック" panose="020B0600070205080204" pitchFamily="34" charset="-128"/>
              </a:rPr>
              <a:t>Gedrag tussen niet soortgenoten (</a:t>
            </a:r>
            <a:r>
              <a:rPr lang="nl-NL" altLang="nl-NL" u="sng" dirty="0" err="1">
                <a:ea typeface="ＭＳ Ｐゴシック" panose="020B0600070205080204" pitchFamily="34" charset="-128"/>
              </a:rPr>
              <a:t>interspecifiek</a:t>
            </a:r>
            <a:r>
              <a:rPr lang="nl-NL" altLang="nl-NL" dirty="0">
                <a:ea typeface="ＭＳ Ｐゴシック" panose="020B0600070205080204" pitchFamily="34" charset="-128"/>
              </a:rPr>
              <a:t>)</a:t>
            </a:r>
          </a:p>
          <a:p>
            <a:pPr eaLnBrk="1" hangingPunct="1">
              <a:buFontTx/>
              <a:buChar char="-"/>
            </a:pPr>
            <a:endParaRPr lang="nl-NL" altLang="nl-NL" dirty="0">
              <a:ea typeface="ＭＳ Ｐゴシック" panose="020B0600070205080204" pitchFamily="34" charset="-128"/>
            </a:endParaRPr>
          </a:p>
          <a:p>
            <a:pPr eaLnBrk="1" hangingPunct="1">
              <a:buFontTx/>
              <a:buChar char="-"/>
            </a:pPr>
            <a:endParaRPr lang="nl-NL" altLang="nl-NL" dirty="0">
              <a:ea typeface="ＭＳ Ｐゴシック" panose="020B0600070205080204" pitchFamily="34" charset="-128"/>
            </a:endParaRPr>
          </a:p>
          <a:p>
            <a:pPr eaLnBrk="1" hangingPunct="1">
              <a:buFontTx/>
              <a:buNone/>
            </a:pPr>
            <a:endParaRPr lang="nl-NL" altLang="nl-NL" dirty="0">
              <a:ea typeface="ＭＳ Ｐゴシック" panose="020B0600070205080204" pitchFamily="34" charset="-128"/>
            </a:endParaRPr>
          </a:p>
        </p:txBody>
      </p:sp>
      <p:sp>
        <p:nvSpPr>
          <p:cNvPr id="266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fld id="{0CAE6006-AFBD-4441-8B7F-481D45060A2E}" type="slidenum">
              <a:rPr lang="en-US" altLang="nl-NL" sz="1200" smtClean="0">
                <a:solidFill>
                  <a:schemeClr val="bg2"/>
                </a:solidFill>
              </a:rPr>
              <a:pPr>
                <a:spcBef>
                  <a:spcPct val="0"/>
                </a:spcBef>
                <a:buFontTx/>
                <a:buNone/>
              </a:pPr>
              <a:t>9</a:t>
            </a:fld>
            <a:endParaRPr lang="en-US" altLang="nl-NL" sz="1200">
              <a:solidFill>
                <a:schemeClr val="bg2"/>
              </a:solidFill>
            </a:endParaRPr>
          </a:p>
        </p:txBody>
      </p:sp>
      <p:pic>
        <p:nvPicPr>
          <p:cNvPr id="5" name="Afbeelding 4" descr="Afbeeldingsresultaat voor rangorde bij koeien">
            <a:hlinkClick r:id="rId3" tgtFrame="&quot;_blank&quo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4543564"/>
            <a:ext cx="3018252" cy="2177911"/>
          </a:xfrm>
          <a:prstGeom prst="rect">
            <a:avLst/>
          </a:prstGeom>
          <a:noFill/>
          <a:ln>
            <a:noFill/>
          </a:ln>
        </p:spPr>
      </p:pic>
    </p:spTree>
    <p:extLst>
      <p:ext uri="{BB962C8B-B14F-4D97-AF65-F5344CB8AC3E}">
        <p14:creationId xmlns:p14="http://schemas.microsoft.com/office/powerpoint/2010/main" val="427250500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7184</TotalTime>
  <Words>1187</Words>
  <Application>Microsoft Office PowerPoint</Application>
  <PresentationFormat>Diavoorstelling (4:3)</PresentationFormat>
  <Paragraphs>182</Paragraphs>
  <Slides>16</Slides>
  <Notes>11</Notes>
  <HiddenSlides>0</HiddenSlides>
  <MMClips>3</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Verdana</vt:lpstr>
      <vt:lpstr>Wingdings</vt:lpstr>
      <vt:lpstr>Kantoorthema</vt:lpstr>
      <vt:lpstr>PowerPoint-presentatie</vt:lpstr>
      <vt:lpstr>Gedrag</vt:lpstr>
      <vt:lpstr>Natuurlijk gedrag</vt:lpstr>
      <vt:lpstr>Sociaal gedrag</vt:lpstr>
      <vt:lpstr>Samenleveringsvormen/ Sociaal gedrag</vt:lpstr>
      <vt:lpstr>Voorbeeld Sociaal gedrag:</vt:lpstr>
      <vt:lpstr>Eetgedrag</vt:lpstr>
      <vt:lpstr>Foerageergedrag bij wilde zwijnen  </vt:lpstr>
      <vt:lpstr>Agonistisch gedrag</vt:lpstr>
      <vt:lpstr>Agonistisch gedrag</vt:lpstr>
      <vt:lpstr>Maternaal gedrag</vt:lpstr>
      <vt:lpstr>Voortplantingsgedrag</vt:lpstr>
      <vt:lpstr>Slaap en rust gedrag</vt:lpstr>
      <vt:lpstr>Exploratiegedrag</vt:lpstr>
      <vt:lpstr>Exploratie gedrag of foerageergedrag?</vt:lpstr>
      <vt:lpstr>Comfortgedrag</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Sandra Thijssen</cp:lastModifiedBy>
  <cp:revision>199</cp:revision>
  <cp:lastPrinted>2014-09-10T07:45:02Z</cp:lastPrinted>
  <dcterms:created xsi:type="dcterms:W3CDTF">2013-11-15T15:05:42Z</dcterms:created>
  <dcterms:modified xsi:type="dcterms:W3CDTF">2020-09-22T08:42:40Z</dcterms:modified>
</cp:coreProperties>
</file>